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0" r:id="rId3"/>
    <p:sldId id="261" r:id="rId4"/>
    <p:sldId id="258" r:id="rId5"/>
    <p:sldId id="322" r:id="rId6"/>
    <p:sldId id="267" r:id="rId7"/>
    <p:sldId id="262" r:id="rId8"/>
    <p:sldId id="319" r:id="rId9"/>
    <p:sldId id="268" r:id="rId10"/>
    <p:sldId id="269" r:id="rId11"/>
    <p:sldId id="270" r:id="rId12"/>
    <p:sldId id="271" r:id="rId13"/>
    <p:sldId id="272" r:id="rId14"/>
    <p:sldId id="273" r:id="rId15"/>
    <p:sldId id="265" r:id="rId16"/>
    <p:sldId id="275" r:id="rId17"/>
    <p:sldId id="274" r:id="rId18"/>
    <p:sldId id="263" r:id="rId19"/>
    <p:sldId id="276" r:id="rId20"/>
    <p:sldId id="280" r:id="rId21"/>
    <p:sldId id="281" r:id="rId22"/>
    <p:sldId id="288" r:id="rId23"/>
    <p:sldId id="282" r:id="rId24"/>
    <p:sldId id="283" r:id="rId25"/>
    <p:sldId id="289" r:id="rId26"/>
    <p:sldId id="284" r:id="rId27"/>
    <p:sldId id="285" r:id="rId28"/>
    <p:sldId id="304" r:id="rId29"/>
    <p:sldId id="290" r:id="rId30"/>
    <p:sldId id="286" r:id="rId31"/>
    <p:sldId id="278" r:id="rId32"/>
    <p:sldId id="292" r:id="rId33"/>
    <p:sldId id="287" r:id="rId34"/>
    <p:sldId id="324" r:id="rId35"/>
    <p:sldId id="291" r:id="rId36"/>
    <p:sldId id="277" r:id="rId37"/>
    <p:sldId id="293" r:id="rId38"/>
    <p:sldId id="295" r:id="rId39"/>
    <p:sldId id="320" r:id="rId40"/>
    <p:sldId id="300" r:id="rId41"/>
    <p:sldId id="301" r:id="rId42"/>
    <p:sldId id="312" r:id="rId43"/>
    <p:sldId id="313" r:id="rId44"/>
    <p:sldId id="321" r:id="rId45"/>
    <p:sldId id="314" r:id="rId46"/>
    <p:sldId id="315" r:id="rId47"/>
    <p:sldId id="316" r:id="rId48"/>
    <p:sldId id="317" r:id="rId49"/>
    <p:sldId id="318" r:id="rId50"/>
    <p:sldId id="299" r:id="rId51"/>
    <p:sldId id="294" r:id="rId52"/>
    <p:sldId id="298" r:id="rId53"/>
    <p:sldId id="323" r:id="rId54"/>
    <p:sldId id="259" r:id="rId55"/>
  </p:sldIdLst>
  <p:sldSz cx="9144000" cy="6858000" type="screen4x3"/>
  <p:notesSz cx="6858000" cy="9144000"/>
  <p:custDataLst>
    <p:tags r:id="rId5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17E7"/>
    <a:srgbClr val="4F5A28"/>
    <a:srgbClr val="1811A9"/>
    <a:srgbClr val="E0AA62"/>
    <a:srgbClr val="1A12BC"/>
    <a:srgbClr val="1E15D7"/>
    <a:srgbClr val="4840EC"/>
    <a:srgbClr val="7973F5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8" autoAdjust="0"/>
    <p:restoredTop sz="88694" autoAdjust="0"/>
  </p:normalViewPr>
  <p:slideViewPr>
    <p:cSldViewPr>
      <p:cViewPr varScale="1">
        <p:scale>
          <a:sx n="87" d="100"/>
          <a:sy n="87" d="100"/>
        </p:scale>
        <p:origin x="105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CB9D4FC-40D2-4987-BB14-1B9353B14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02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736B2C14-87AF-485F-8257-810D651612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684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B4EB7C8-21A9-4B81-BFDA-C1444AD5114F}" type="slidenum">
              <a:rPr lang="en-US"/>
              <a:pPr eaLnBrk="1" hangingPunct="1"/>
              <a:t>1</a:t>
            </a:fld>
            <a:endParaRPr lang="en-US" dirty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8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AA16DAC-6170-4C5F-A22C-F8BAAB6A0A6A}" type="slidenum">
              <a:rPr lang="en-US"/>
              <a:pPr eaLnBrk="1" hangingPunct="1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06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109C3B1-F133-4545-A597-C0466754BF91}" type="slidenum">
              <a:rPr lang="en-US"/>
              <a:pPr eaLnBrk="1" hangingPunct="1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45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58A23A-6DAE-4C89-BE64-979FB633CFBC}" type="slidenum">
              <a:rPr lang="en-US"/>
              <a:pPr eaLnBrk="1" hangingPunct="1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508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FEF0D1-7AE4-4FD2-BCD9-15E454BF5E6A}" type="slidenum">
              <a:rPr lang="en-US"/>
              <a:pPr eaLnBrk="1" hangingPunct="1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09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B0533E2-7716-49A6-A03E-D1D59C2D1B5F}" type="slidenum">
              <a:rPr lang="en-US"/>
              <a:pPr eaLnBrk="1" hangingPunct="1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87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3E0A1CF-6B26-43EA-A91F-B66A5DCB0764}" type="slidenum">
              <a:rPr lang="en-US"/>
              <a:pPr eaLnBrk="1" hangingPunct="1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88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701F2C4-5FED-420A-B345-7D46C0C92689}" type="slidenum">
              <a:rPr lang="en-US"/>
              <a:pPr eaLnBrk="1" hangingPunct="1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42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>
                <a:effectLst/>
              </a:rPr>
              <a:t>She </a:t>
            </a:r>
            <a:r>
              <a:rPr lang="en-US" altLang="ko-KR" b="1" dirty="0">
                <a:effectLst/>
              </a:rPr>
              <a:t>traded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her posters for his CD. </a:t>
            </a:r>
            <a:r>
              <a:rPr lang="ko-KR" altLang="en-US" dirty="0">
                <a:effectLst/>
              </a:rPr>
              <a:t>그녀는 자기 포스터를 그의 </a:t>
            </a:r>
            <a:r>
              <a:rPr lang="ko-KR" altLang="en-US" dirty="0" err="1">
                <a:effectLst/>
              </a:rPr>
              <a:t>시디와</a:t>
            </a:r>
            <a:r>
              <a:rPr lang="ko-KR" altLang="en-US" dirty="0">
                <a:effectLst/>
              </a:rPr>
              <a:t> 교환했다</a:t>
            </a:r>
          </a:p>
          <a:p>
            <a:pPr eaLnBrk="1" hangingPunct="1"/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Trading </a:t>
            </a:r>
            <a:r>
              <a:rPr lang="en-US" altLang="ko-KR" b="1" dirty="0">
                <a:solidFill>
                  <a:srgbClr val="FF0000"/>
                </a:solidFill>
              </a:rPr>
              <a:t>complexity</a:t>
            </a:r>
            <a:r>
              <a:rPr lang="en-US" altLang="ko-KR" dirty="0"/>
              <a:t> for </a:t>
            </a:r>
            <a:r>
              <a:rPr lang="en-US" altLang="ko-KR" dirty="0">
                <a:solidFill>
                  <a:srgbClr val="00B050"/>
                </a:solidFill>
              </a:rPr>
              <a:t>modification</a:t>
            </a:r>
            <a:r>
              <a:rPr lang="en-US" altLang="ko-KR" dirty="0"/>
              <a:t> problems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FF0000"/>
                </a:solidFill>
              </a:rPr>
              <a:t>(</a:t>
            </a:r>
            <a:r>
              <a:rPr lang="ko-KR" altLang="en-US" b="0" dirty="0" err="1">
                <a:solidFill>
                  <a:srgbClr val="FF0000"/>
                </a:solidFill>
              </a:rPr>
              <a:t>정규화로</a:t>
            </a:r>
            <a:r>
              <a:rPr lang="ko-KR" altLang="en-US" b="0" dirty="0">
                <a:solidFill>
                  <a:srgbClr val="FF0000"/>
                </a:solidFill>
              </a:rPr>
              <a:t> 인한</a:t>
            </a:r>
            <a:r>
              <a:rPr lang="en-US" altLang="ko-KR" b="0" dirty="0">
                <a:solidFill>
                  <a:srgbClr val="FF0000"/>
                </a:solidFill>
              </a:rPr>
              <a:t>) </a:t>
            </a:r>
            <a:r>
              <a:rPr lang="en-US" altLang="ko-KR" b="1" dirty="0">
                <a:solidFill>
                  <a:srgbClr val="FF0000"/>
                </a:solidFill>
              </a:rPr>
              <a:t>complexity</a:t>
            </a:r>
            <a:r>
              <a:rPr lang="en-US" altLang="ko-KR" dirty="0"/>
              <a:t> </a:t>
            </a:r>
            <a:r>
              <a:rPr lang="ko-KR" altLang="en-US" dirty="0"/>
              <a:t>증가</a:t>
            </a:r>
            <a:r>
              <a:rPr lang="en-US" altLang="ko-KR" dirty="0"/>
              <a:t> </a:t>
            </a:r>
            <a:r>
              <a:rPr lang="ko-KR" altLang="en-US" dirty="0"/>
              <a:t>대신에 </a:t>
            </a:r>
            <a:r>
              <a:rPr lang="en-US" altLang="ko-KR" dirty="0">
                <a:solidFill>
                  <a:srgbClr val="00B050"/>
                </a:solidFill>
              </a:rPr>
              <a:t>modification</a:t>
            </a:r>
            <a:r>
              <a:rPr lang="en-US" altLang="ko-KR" dirty="0"/>
              <a:t> </a:t>
            </a:r>
            <a:r>
              <a:rPr lang="ko-KR" altLang="en-US" dirty="0"/>
              <a:t>문제를 안고 가겠다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substitute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butter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margarine [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교환주체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] (=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substitute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margarine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for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butter) (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for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교환객체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버터 대신에 마가린을 쓰다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substitute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electric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for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horse traction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말의 힘으로 끌던 것을 전기로 바꾸다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substitute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an experiment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for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a theory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이론을 실험으로 대치하다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New computers are being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substituted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for the old.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낡은 컴퓨터를 새 것으로 교체하고 있는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erase a word and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substitute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another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한 단어를 지우고 다른 단어를 대신 넣다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362E991-8BEA-495C-A26B-4A920188EECE}" type="slidenum">
              <a:rPr lang="en-US"/>
              <a:pPr eaLnBrk="1" hangingPunct="1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99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33517D3-2523-4AF0-950D-38B2BE067D9D}" type="slidenum">
              <a:rPr lang="en-US"/>
              <a:pPr eaLnBrk="1" hangingPunct="1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9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2E8199A-5447-4AC5-B143-494ABC7422B3}" type="slidenum">
              <a:rPr lang="en-US"/>
              <a:pPr eaLnBrk="1" hangingPunct="1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45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B9E863C-6929-4EBE-92A9-435A8997F70F}" type="slidenum">
              <a:rPr lang="en-US"/>
              <a:pPr eaLnBrk="1" hangingPunct="1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11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A56327E-FDE3-4A7F-A2F5-A4E7B0DA79A6}" type="slidenum">
              <a:rPr lang="en-US"/>
              <a:pPr eaLnBrk="1" hangingPunct="1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1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E05BA6-5C79-4485-8440-8709187CA6AE}" type="slidenum">
              <a:rPr lang="en-US"/>
              <a:pPr eaLnBrk="1" hangingPunct="1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06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C41069E-463D-4DCB-822A-3EB0288DDB11}" type="slidenum">
              <a:rPr lang="en-US"/>
              <a:pPr eaLnBrk="1" hangingPunct="1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47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D03E46-CF61-4D31-8063-B591B991A28F}" type="slidenum">
              <a:rPr lang="en-US"/>
              <a:pPr eaLnBrk="1" hangingPunct="1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2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However, in a 1:N the </a:t>
            </a:r>
            <a:r>
              <a:rPr lang="en-US" altLang="ko-KR" dirty="0">
                <a:solidFill>
                  <a:srgbClr val="2117E7"/>
                </a:solidFill>
              </a:rPr>
              <a:t>foreign</a:t>
            </a:r>
            <a:r>
              <a:rPr lang="en-US" altLang="ko-KR" dirty="0"/>
              <a:t> key always goes </a:t>
            </a:r>
            <a:r>
              <a:rPr lang="en-US" altLang="ko-KR" dirty="0">
                <a:solidFill>
                  <a:srgbClr val="FF0000"/>
                </a:solidFill>
              </a:rPr>
              <a:t>into</a:t>
            </a:r>
            <a:r>
              <a:rPr lang="en-US" altLang="ko-KR" dirty="0"/>
              <a:t> the </a:t>
            </a:r>
            <a:r>
              <a:rPr lang="en-US" altLang="ko-KR" dirty="0">
                <a:solidFill>
                  <a:srgbClr val="00B050"/>
                </a:solidFill>
              </a:rPr>
              <a:t>many</a:t>
            </a:r>
            <a:r>
              <a:rPr lang="en-US" altLang="ko-KR" dirty="0"/>
              <a:t>-side of the relationship.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∵ 자료 저장 </a:t>
            </a:r>
            <a:r>
              <a:rPr lang="en-US" altLang="ko-KR" baseline="0" dirty="0"/>
              <a:t>Field </a:t>
            </a:r>
            <a:r>
              <a:rPr lang="ko-KR" altLang="en-US" baseline="0" dirty="0"/>
              <a:t>에 값 </a:t>
            </a:r>
            <a:r>
              <a:rPr lang="en-US" altLang="ko-KR" baseline="0" dirty="0"/>
              <a:t>1</a:t>
            </a:r>
            <a:r>
              <a:rPr lang="ko-KR" altLang="en-US" baseline="0" dirty="0"/>
              <a:t>개만 들어갈 수 있기 때문이다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dirty="0"/>
          </a:p>
          <a:p>
            <a:pPr eaLnBrk="1" hangingPunct="1"/>
            <a:endParaRPr lang="en-US" dirty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30D53B7-1573-4652-9A3F-8951FCDDA434}" type="slidenum">
              <a:rPr lang="en-US"/>
              <a:pPr eaLnBrk="1" hangingPunct="1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14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328157-922E-42EF-97B5-6D09BFD93141}" type="slidenum">
              <a:rPr lang="en-US"/>
              <a:pPr eaLnBrk="1" hangingPunct="1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1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824D17-5F62-4FB7-8D44-6CF3A03FBBE9}" type="slidenum">
              <a:rPr lang="en-US"/>
              <a:pPr eaLnBrk="1" hangingPunct="1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06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BA933F3-5115-435F-8DD2-541184BA8448}" type="slidenum">
              <a:rPr lang="en-US"/>
              <a:pPr eaLnBrk="1" hangingPunct="1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31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61EB72-A4DC-4CBB-8E35-0E04A63906F8}" type="slidenum">
              <a:rPr lang="en-US"/>
              <a:pPr eaLnBrk="1" hangingPunct="1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33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161EB72-A4DC-4CBB-8E35-0E04A63906F8}" type="slidenum">
              <a:rPr lang="en-US"/>
              <a:pPr eaLnBrk="1" hangingPunct="1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1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BA6ECD-E7EC-4D44-9188-EA89595A46C3}" type="slidenum">
              <a:rPr lang="en-US"/>
              <a:pPr eaLnBrk="1" hangingPunct="1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58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041E68-FDA3-42EE-8487-96C2980BA34F}" type="slidenum">
              <a:rPr lang="en-US"/>
              <a:pPr eaLnBrk="1" hangingPunct="1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59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7F23CEB-3887-4A4A-8430-BA7BECEEDB59}" type="slidenum">
              <a:rPr lang="en-US"/>
              <a:pPr eaLnBrk="1" hangingPunct="1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796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5421E33-F40E-47D5-B36F-24B43AA1A5F1}" type="slidenum">
              <a:rPr lang="en-US"/>
              <a:pPr eaLnBrk="1" hangingPunct="1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631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C66CBA9-55BC-4DBC-8171-2A928BED12EA}" type="slidenum">
              <a:rPr lang="en-US"/>
              <a:pPr eaLnBrk="1" hangingPunct="1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15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ko-KR" sz="1800" b="1" i="0" u="none" strike="noStrike" baseline="0" dirty="0">
                <a:latin typeface="HelveticaNeueLTW1G-Bd"/>
              </a:rPr>
              <a:t>N:M </a:t>
            </a:r>
            <a:r>
              <a:rPr lang="en-US" altLang="ko-KR" sz="1800" b="1" i="0" u="sng" strike="noStrike" baseline="0" dirty="0">
                <a:latin typeface="HelveticaNeueLTW1G-Bd"/>
              </a:rPr>
              <a:t>Recursive</a:t>
            </a:r>
            <a:r>
              <a:rPr lang="en-US" altLang="ko-KR" sz="1800" b="1" i="0" u="none" strike="noStrike" baseline="0" dirty="0">
                <a:latin typeface="HelveticaNeueLTW1G-Bd"/>
              </a:rPr>
              <a:t> Relationships </a:t>
            </a:r>
            <a:r>
              <a:rPr lang="en-US" altLang="ko-KR" sz="1800" b="0" i="0" u="none" strike="noStrike" baseline="0" dirty="0">
                <a:latin typeface="MentorPro-Light"/>
              </a:rPr>
              <a:t>The trick for representing N:M recursive relationships is to decompose the N:M relationship into two 1:N relationships. We do this by creating an </a:t>
            </a:r>
            <a:r>
              <a:rPr lang="en-US" altLang="ko-KR" sz="1800" b="0" i="0" u="sng" strike="noStrike" baseline="0" dirty="0">
                <a:latin typeface="MentorPro-Light"/>
              </a:rPr>
              <a:t>intersection table</a:t>
            </a:r>
            <a:r>
              <a:rPr lang="en-US" altLang="ko-KR" sz="1800" b="0" i="0" u="none" strike="noStrike" baseline="0" dirty="0">
                <a:latin typeface="MentorPro-Light"/>
              </a:rPr>
              <a:t>, just as we did for N:M relationships between strong entities. [Database Processing (15th Ed.) p.291]</a:t>
            </a:r>
            <a:endParaRPr lang="en-US" dirty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BFB620-333C-4C1B-B568-9E2E37A9920E}" type="slidenum">
              <a:rPr lang="en-US"/>
              <a:pPr eaLnBrk="1" hangingPunct="1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61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ko-KR" sz="1800" b="1" i="0" u="none" strike="noStrike" baseline="0" dirty="0">
                <a:latin typeface="HelveticaNeueLTW1G-Bd"/>
              </a:rPr>
              <a:t>N:M </a:t>
            </a:r>
            <a:r>
              <a:rPr lang="en-US" altLang="ko-KR" sz="1800" b="1" i="0" u="sng" strike="noStrike" baseline="0" dirty="0">
                <a:latin typeface="HelveticaNeueLTW1G-Bd"/>
              </a:rPr>
              <a:t>Recursive</a:t>
            </a:r>
            <a:r>
              <a:rPr lang="en-US" altLang="ko-KR" sz="1800" b="1" i="0" u="none" strike="noStrike" baseline="0" dirty="0">
                <a:latin typeface="HelveticaNeueLTW1G-Bd"/>
              </a:rPr>
              <a:t> Relationships </a:t>
            </a:r>
            <a:r>
              <a:rPr lang="en-US" altLang="ko-KR" sz="1800" b="0" i="0" u="none" strike="noStrike" baseline="0" dirty="0">
                <a:latin typeface="MentorPro-Light"/>
              </a:rPr>
              <a:t>The trick for representing N:M recursive relationships is to decompose the N:M relationship into two 1:N relationships. We do this by creating an </a:t>
            </a:r>
            <a:r>
              <a:rPr lang="en-US" altLang="ko-KR" sz="1800" b="0" i="0" u="sng" strike="noStrike" baseline="0" dirty="0">
                <a:latin typeface="MentorPro-Light"/>
              </a:rPr>
              <a:t>intersection table</a:t>
            </a:r>
            <a:r>
              <a:rPr lang="en-US" altLang="ko-KR" sz="1800" b="0" i="0" u="none" strike="noStrike" baseline="0" dirty="0">
                <a:latin typeface="MentorPro-Light"/>
              </a:rPr>
              <a:t>, just as we did for N:M relationships between strong entities. [Database Processing (15th Ed.) p.291]</a:t>
            </a:r>
            <a:endParaRPr lang="en-US" dirty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BFB620-333C-4C1B-B568-9E2E37A9920E}" type="slidenum">
              <a:rPr lang="en-US"/>
              <a:pPr eaLnBrk="1" hangingPunct="1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56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spon·sor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[ 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|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spɑːnsə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(r) ] 1.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보증인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(surety) (for). 2.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대부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[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대모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](godparent) ; 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진수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&lt;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進水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&gt;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하는 배의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명명자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3. …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의 보증인이 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ko-KR" altLang="en-US" sz="1200" b="1" i="0" u="sng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보증하다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표 </a:t>
            </a:r>
            <a:r>
              <a:rPr lang="en-US" altLang="ko-KR" sz="1200" b="1" dirty="0">
                <a:solidFill>
                  <a:srgbClr val="1811A9"/>
                </a:solidFill>
                <a:latin typeface="Courier New" pitchFamily="49" charset="0"/>
              </a:rPr>
              <a:t>PERSON1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의 크기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행의 개수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=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“</a:t>
            </a:r>
            <a:r>
              <a:rPr lang="en-US" altLang="ko-KR" sz="1200" b="1" dirty="0">
                <a:solidFill>
                  <a:srgbClr val="1811A9"/>
                </a:solidFill>
                <a:latin typeface="Courier New" pitchFamily="49" charset="0"/>
              </a:rPr>
              <a:t>Person </a:t>
            </a:r>
            <a:r>
              <a:rPr lang="ko-KR" altLang="en-US" sz="1200" b="0" dirty="0">
                <a:solidFill>
                  <a:srgbClr val="1811A9"/>
                </a:solidFill>
                <a:latin typeface="Courier New" pitchFamily="49" charset="0"/>
              </a:rPr>
              <a:t>명수</a:t>
            </a:r>
            <a:r>
              <a:rPr lang="en-US" altLang="ko-KR" sz="1200" b="0" dirty="0">
                <a:solidFill>
                  <a:srgbClr val="1811A9"/>
                </a:solidFill>
                <a:latin typeface="Courier New" pitchFamily="49" charset="0"/>
              </a:rPr>
              <a:t>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eaLnBrk="1" hangingPunct="1"/>
            <a:endParaRPr lang="en-US" dirty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0C4A2A-DE4A-4089-B52F-57BE52775161}" type="slidenum">
              <a:rPr lang="en-US"/>
              <a:pPr eaLnBrk="1" hangingPunct="1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260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116E685-A827-4E02-BA42-8CD6DFA8CCC3}" type="slidenum">
              <a:rPr lang="en-US"/>
              <a:pPr eaLnBrk="1" hangingPunct="1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20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u="none" strike="noStrike" baseline="0" dirty="0">
                <a:latin typeface="HelveticaNeueLTW1G-Bd"/>
              </a:rPr>
              <a:t>N:M </a:t>
            </a:r>
            <a:r>
              <a:rPr lang="en-US" altLang="ko-KR" sz="1200" b="1" i="0" u="sng" strike="noStrike" baseline="0" dirty="0">
                <a:latin typeface="HelveticaNeueLTW1G-Bd"/>
              </a:rPr>
              <a:t>Recursive</a:t>
            </a:r>
            <a:r>
              <a:rPr lang="en-US" altLang="ko-KR" sz="1200" b="1" i="0" u="none" strike="noStrike" baseline="0" dirty="0">
                <a:latin typeface="HelveticaNeueLTW1G-Bd"/>
              </a:rPr>
              <a:t> Relationships </a:t>
            </a:r>
            <a:r>
              <a:rPr lang="en-US" altLang="ko-KR" sz="1200" b="0" i="0" u="none" strike="noStrike" baseline="0" dirty="0">
                <a:latin typeface="MentorPro-Light"/>
              </a:rPr>
              <a:t>The trick for representing N:M recursive relationships is to decompose the N:M relationship into two 1:N relationships. We do this by creating an </a:t>
            </a:r>
            <a:r>
              <a:rPr lang="en-US" altLang="ko-KR" sz="1200" b="0" i="0" u="sng" strike="noStrike" baseline="0" dirty="0">
                <a:latin typeface="MentorPro-Light"/>
              </a:rPr>
              <a:t>intersection table</a:t>
            </a:r>
            <a:r>
              <a:rPr lang="en-US" altLang="ko-KR" sz="1200" b="0" i="0" u="none" strike="noStrike" baseline="0" dirty="0">
                <a:latin typeface="MentorPro-Light"/>
              </a:rPr>
              <a:t>, just as we did for N:M relationships between strong entities. [Database Processing (15th Ed.) p.291]</a:t>
            </a:r>
            <a:endParaRPr lang="en-US" dirty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DE028BD-C15F-48BE-AC9F-570CC46B8FFC}" type="slidenum">
              <a:rPr lang="en-US"/>
              <a:pPr eaLnBrk="1" hangingPunct="1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97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DE028BD-C15F-48BE-AC9F-570CC46B8FFC}" type="slidenum">
              <a:rPr lang="en-US"/>
              <a:pPr eaLnBrk="1" hangingPunct="1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1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EB7F244-E379-4006-85AE-89F77AE9538E}" type="slidenum">
              <a:rPr lang="en-US"/>
              <a:pPr eaLnBrk="1" hangingPunct="1"/>
              <a:t>4</a:t>
            </a:fld>
            <a:endParaRPr lang="en-US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89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9F3AC86-26BE-40CB-88CF-5774C0DFF03D}" type="slidenum">
              <a:rPr lang="en-US"/>
              <a:pPr eaLnBrk="1" hangingPunct="1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293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dirty="0"/>
              <a:t>교정</a:t>
            </a:r>
            <a:r>
              <a:rPr lang="en-US" altLang="ko-KR" dirty="0"/>
              <a:t>: </a:t>
            </a:r>
            <a:r>
              <a:rPr lang="ko-KR" altLang="en-US" dirty="0"/>
              <a:t>그림 </a:t>
            </a:r>
            <a:r>
              <a:rPr lang="en-US" altLang="ko-KR" dirty="0"/>
              <a:t>5-27 INVOICE entity </a:t>
            </a:r>
            <a:r>
              <a:rPr lang="ko-KR" altLang="en-US" dirty="0"/>
              <a:t>안에 </a:t>
            </a:r>
            <a:r>
              <a:rPr lang="en-US" altLang="ko-KR" dirty="0" err="1"/>
              <a:t>PaymentType</a:t>
            </a:r>
            <a:r>
              <a:rPr lang="en-US" altLang="ko-KR" dirty="0"/>
              <a:t> attribute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추가해야 함 </a:t>
            </a:r>
            <a:endParaRPr lang="en-US" dirty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30FC31-1A58-4F8E-8C6E-DB858925F965}" type="slidenum">
              <a:rPr lang="en-US"/>
              <a:pPr eaLnBrk="1" hangingPunct="1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1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228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135D2F-6E94-4517-8772-CEAF04EE0D80}" type="slidenum">
              <a:rPr lang="en-US" smtClean="0">
                <a:cs typeface="Arial" charset="0"/>
              </a:rPr>
              <a:pPr/>
              <a:t>42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9629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dirty="0"/>
              <a:t>교과서 그림 </a:t>
            </a:r>
            <a:r>
              <a:rPr lang="en-US" altLang="ko-KR" dirty="0"/>
              <a:t>4-21 (p.</a:t>
            </a:r>
            <a:r>
              <a:rPr lang="en-US" altLang="ko-KR" baseline="0" dirty="0"/>
              <a:t> 249)</a:t>
            </a:r>
            <a:endParaRPr lang="en-US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B7A9DD4-F0AE-4F64-9395-A016D2477285}" type="slidenum">
              <a:rPr lang="en-US"/>
              <a:pPr eaLnBrk="1" hangingPunct="1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27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B7A9DD4-F0AE-4F64-9395-A016D2477285}" type="slidenum">
              <a:rPr lang="en-US"/>
              <a:pPr eaLnBrk="1" hangingPunct="1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48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B7A9DD4-F0AE-4F64-9395-A016D2477285}" type="slidenum">
              <a:rPr lang="en-US"/>
              <a:pPr eaLnBrk="1" hangingPunct="1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269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B7A9DD4-F0AE-4F64-9395-A016D2477285}" type="slidenum">
              <a:rPr lang="en-US"/>
              <a:pPr eaLnBrk="1" hangingPunct="1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740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B7A9DD4-F0AE-4F64-9395-A016D2477285}" type="slidenum">
              <a:rPr lang="en-US"/>
              <a:pPr eaLnBrk="1" hangingPunct="1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4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B7A9DD4-F0AE-4F64-9395-A016D2477285}" type="slidenum">
              <a:rPr lang="en-US"/>
              <a:pPr eaLnBrk="1" hangingPunct="1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714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B7A9DD4-F0AE-4F64-9395-A016D2477285}" type="slidenum">
              <a:rPr lang="en-US"/>
              <a:pPr eaLnBrk="1" hangingPunct="1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0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EB7F244-E379-4006-85AE-89F77AE9538E}" type="slidenum">
              <a:rPr lang="en-US"/>
              <a:pPr eaLnBrk="1" hangingPunct="1"/>
              <a:t>5</a:t>
            </a:fld>
            <a:endParaRPr lang="en-US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65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94C80D-D2DD-4A1D-970F-5578964FA82C}" type="slidenum">
              <a:rPr lang="en-US"/>
              <a:pPr eaLnBrk="1" hangingPunct="1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202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A9AA18D-A55C-41EA-A5A9-FD957C44EFFF}" type="slidenum">
              <a:rPr lang="en-US"/>
              <a:pPr eaLnBrk="1" hangingPunct="1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9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sz="1200" b="1" u="sng" dirty="0">
                <a:solidFill>
                  <a:srgbClr val="00B0F0"/>
                </a:solidFill>
              </a:rPr>
              <a:t>Cascading</a:t>
            </a:r>
            <a:r>
              <a:rPr lang="en-US" altLang="ko-KR" sz="1200" b="1" u="sng" dirty="0"/>
              <a:t> Behavior</a:t>
            </a:r>
            <a:r>
              <a:rPr lang="en-US" altLang="ko-KR" sz="1200" dirty="0"/>
              <a:t>: Parent</a:t>
            </a:r>
            <a:r>
              <a:rPr lang="ko-KR" altLang="en-US" sz="1200" b="1" u="sng" dirty="0"/>
              <a:t>를</a:t>
            </a:r>
            <a:r>
              <a:rPr lang="ko-KR" altLang="en-US" sz="1200" dirty="0"/>
              <a:t> 대상으로 기술함</a:t>
            </a:r>
            <a:r>
              <a:rPr lang="en-US" altLang="ko-KR" sz="1200" dirty="0"/>
              <a:t>. </a:t>
            </a:r>
            <a:r>
              <a:rPr lang="ko-KR" altLang="en-US" sz="1200" dirty="0"/>
              <a:t>그 이유는 종속적이지 않고 독립적이기 때문임</a:t>
            </a:r>
            <a:r>
              <a:rPr lang="en-US" altLang="ko-KR" sz="1200" dirty="0"/>
              <a:t>. </a:t>
            </a:r>
            <a:r>
              <a:rPr lang="ko-KR" altLang="en-US" sz="1200" dirty="0"/>
              <a:t>종속적인 </a:t>
            </a:r>
            <a:r>
              <a:rPr lang="en-US" altLang="ko-KR" sz="1200" dirty="0"/>
              <a:t>Child</a:t>
            </a:r>
            <a:r>
              <a:rPr lang="ko-KR" altLang="en-US" sz="1200" dirty="0"/>
              <a:t>는 독립적인</a:t>
            </a:r>
            <a:r>
              <a:rPr lang="en-US" altLang="ko-KR" sz="1200" dirty="0"/>
              <a:t> Parent</a:t>
            </a:r>
            <a:r>
              <a:rPr lang="ko-KR" altLang="en-US" sz="1200" dirty="0"/>
              <a:t>의 존재성에 그 존재가 결정되기 때문에 따로 기술할 필요가 없음</a:t>
            </a:r>
            <a:r>
              <a:rPr lang="en-US" altLang="ko-KR" sz="1200" dirty="0"/>
              <a:t>. Parent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없어지면 종속된 </a:t>
            </a:r>
            <a:r>
              <a:rPr lang="en-US" altLang="ko-KR" sz="1200" dirty="0"/>
              <a:t>Child</a:t>
            </a:r>
            <a:r>
              <a:rPr lang="ko-KR" altLang="en-US" sz="1200" dirty="0"/>
              <a:t>도 당연히 없어져야 함</a:t>
            </a:r>
            <a:r>
              <a:rPr lang="en-US" altLang="ko-KR" sz="1200" dirty="0"/>
              <a:t>.</a:t>
            </a:r>
            <a:endParaRPr lang="en-US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B7A9DD4-F0AE-4F64-9395-A016D2477285}" type="slidenum">
              <a:rPr lang="en-US"/>
              <a:pPr eaLnBrk="1" hangingPunct="1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1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u="sng" dirty="0">
                <a:solidFill>
                  <a:srgbClr val="00B0F0"/>
                </a:solidFill>
              </a:rPr>
              <a:t>Cascading</a:t>
            </a:r>
            <a:r>
              <a:rPr lang="en-US" altLang="ko-KR" sz="1200" b="1" u="sng" dirty="0"/>
              <a:t> Behavior</a:t>
            </a:r>
            <a:r>
              <a:rPr lang="en-US" altLang="ko-KR" sz="1200" dirty="0"/>
              <a:t>: Parent</a:t>
            </a:r>
            <a:r>
              <a:rPr lang="ko-KR" altLang="en-US" sz="1200" b="1" u="sng" dirty="0"/>
              <a:t>를</a:t>
            </a:r>
            <a:r>
              <a:rPr lang="ko-KR" altLang="en-US" sz="1200" dirty="0"/>
              <a:t> 대상으로 기술함</a:t>
            </a:r>
            <a:r>
              <a:rPr lang="en-US" altLang="ko-KR" sz="1200" dirty="0"/>
              <a:t>. </a:t>
            </a:r>
            <a:r>
              <a:rPr lang="ko-KR" altLang="en-US" sz="1200" dirty="0"/>
              <a:t>그 이유는 종속적이지 않고 독립적이기 때문임</a:t>
            </a:r>
            <a:r>
              <a:rPr lang="en-US" altLang="ko-KR" sz="1200" dirty="0"/>
              <a:t>. </a:t>
            </a:r>
            <a:r>
              <a:rPr lang="ko-KR" altLang="en-US" sz="1200" dirty="0"/>
              <a:t>종속적인 </a:t>
            </a:r>
            <a:r>
              <a:rPr lang="en-US" altLang="ko-KR" sz="1200" dirty="0"/>
              <a:t>Child</a:t>
            </a:r>
            <a:r>
              <a:rPr lang="ko-KR" altLang="en-US" sz="1200" dirty="0"/>
              <a:t>는 독립적인</a:t>
            </a:r>
            <a:r>
              <a:rPr lang="en-US" altLang="ko-KR" sz="1200" dirty="0"/>
              <a:t> Parent</a:t>
            </a:r>
            <a:r>
              <a:rPr lang="ko-KR" altLang="en-US" sz="1200" dirty="0"/>
              <a:t>의 존재성에 그 존재가 결정되기 때문에 따로 기술할 필요가 없음</a:t>
            </a:r>
            <a:r>
              <a:rPr lang="en-US" altLang="ko-KR" sz="1200" dirty="0"/>
              <a:t>. Parent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없어지면 종속된 </a:t>
            </a:r>
            <a:r>
              <a:rPr lang="en-US" altLang="ko-KR" sz="1200" dirty="0"/>
              <a:t>Child</a:t>
            </a:r>
            <a:r>
              <a:rPr lang="ko-KR" altLang="en-US" sz="1200" dirty="0"/>
              <a:t>도 당연히 없어져야 함</a:t>
            </a:r>
            <a:r>
              <a:rPr lang="en-US" altLang="ko-KR" sz="1200" dirty="0"/>
              <a:t>.</a:t>
            </a:r>
            <a:endParaRPr lang="en-US" altLang="ko-KR" dirty="0"/>
          </a:p>
          <a:p>
            <a:pPr eaLnBrk="1" hangingPunct="1"/>
            <a:endParaRPr lang="en-US" dirty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B7A9DD4-F0AE-4F64-9395-A016D2477285}" type="slidenum">
              <a:rPr lang="en-US"/>
              <a:pPr eaLnBrk="1" hangingPunct="1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64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67FAE6-A80C-4185-89F3-9ED5086D5570}" type="slidenum">
              <a:rPr lang="en-US"/>
              <a:pPr eaLnBrk="1" hangingPunct="1"/>
              <a:t>54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78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DCCEC8E-3067-4CC7-BFA7-5F08CD0B1E87}" type="slidenum">
              <a:rPr lang="en-US"/>
              <a:pPr eaLnBrk="1" hangingPunct="1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5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9058DD-00ED-49E2-92A2-053D2321F524}" type="slidenum">
              <a:rPr lang="en-US"/>
              <a:pPr eaLnBrk="1" hangingPunct="1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5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9058DD-00ED-49E2-92A2-053D2321F524}" type="slidenum">
              <a:rPr lang="en-US"/>
              <a:pPr eaLnBrk="1" hangingPunct="1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499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B0773A8-FBC4-48F1-B37E-7451E01D28CC}" type="slidenum">
              <a:rPr lang="en-US"/>
              <a:pPr eaLnBrk="1" hangingPunct="1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0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130425"/>
            <a:ext cx="73152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F62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886200"/>
            <a:ext cx="7315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07BFE837-9FEA-494C-A5D7-A6D1FB53EE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7800" y="1600200"/>
            <a:ext cx="7239000" cy="464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675B98DA-47C2-4F81-9310-1AEE774FC94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9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274638"/>
            <a:ext cx="1809750" cy="59737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7800" y="274638"/>
            <a:ext cx="5276850" cy="59737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13092500-2499-4B8F-8829-32CADD59C1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8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464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E0EC9899-720A-4B22-8215-3CC5A508E52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385A0F6D-F6F2-48F0-933A-E4503AE13DC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0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43300" cy="4648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543300" cy="4648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B0C9415A-F454-4EE5-ACBA-BB14221F652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2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93BD86BA-65C3-45C6-8E30-7482875B56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7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25D541D9-11A0-4744-8910-93D6DC2DB8E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8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60485822-127E-4CA0-A723-0FAF4317186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AD1E3A8C-EE05-4BDA-A19A-1A4C85F7C29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5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447800" y="6324600"/>
            <a:ext cx="51816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48600" y="6400800"/>
            <a:ext cx="990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5-</a:t>
            </a:r>
            <a:fld id="{B70850DA-770D-4F92-A809-33430D4AD4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8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1683"/>
            <a:ext cx="1216103" cy="1129937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274638"/>
            <a:ext cx="7239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239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7800" y="6324600"/>
            <a:ext cx="5181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aseline="0" smtClean="0">
                <a:solidFill>
                  <a:srgbClr val="4F6228"/>
                </a:solidFill>
                <a:latin typeface="Lucida Sans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KROENKE and AUER - DATABASE CONCEPTS (7th Edition, Global Edition)                                      Copyright © 2015 Pearson Education, Ltd.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8600" y="6400800"/>
            <a:ext cx="990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aseline="0" smtClean="0">
                <a:solidFill>
                  <a:srgbClr val="4F6228"/>
                </a:solidFill>
                <a:latin typeface="Lucida Sans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5-</a:t>
            </a:r>
            <a:fld id="{69CBA737-CAFA-4E12-94B6-F6D37D0517A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Rectangle 10"/>
          <p:cNvSpPr>
            <a:spLocks noChangeArrowheads="1"/>
          </p:cNvSpPr>
          <p:nvPr userDrawn="1"/>
        </p:nvSpPr>
        <p:spPr bwMode="auto">
          <a:xfrm>
            <a:off x="152400" y="1600200"/>
            <a:ext cx="1219200" cy="5105400"/>
          </a:xfrm>
          <a:prstGeom prst="rect">
            <a:avLst/>
          </a:prstGeom>
          <a:solidFill>
            <a:srgbClr val="B3499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Line 11"/>
          <p:cNvSpPr>
            <a:spLocks noChangeShapeType="1"/>
          </p:cNvSpPr>
          <p:nvPr userDrawn="1"/>
        </p:nvSpPr>
        <p:spPr bwMode="auto">
          <a:xfrm>
            <a:off x="152400" y="1524000"/>
            <a:ext cx="8763000" cy="0"/>
          </a:xfrm>
          <a:prstGeom prst="line">
            <a:avLst/>
          </a:prstGeom>
          <a:noFill/>
          <a:ln w="63500">
            <a:solidFill>
              <a:srgbClr val="B3499B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97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4F6228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3300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3300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3300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33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1676400" y="2209800"/>
            <a:ext cx="7239000" cy="762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Design</a:t>
            </a:r>
          </a:p>
        </p:txBody>
      </p:sp>
      <p:sp>
        <p:nvSpPr>
          <p:cNvPr id="12292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1676400"/>
            <a:ext cx="72390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Chapter Five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600200" y="228600"/>
            <a:ext cx="7315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Lucida Sans" pitchFamily="34" charset="0"/>
              </a:rPr>
              <a:t>DAVID M. KROENKE and DAVID J. AUER 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DATABASE CONCEPTS, 7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th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 Edition, 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</a:b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Global Edition</a:t>
            </a:r>
          </a:p>
        </p:txBody>
      </p:sp>
      <p:pic>
        <p:nvPicPr>
          <p:cNvPr id="8" name="Picture 2" descr="C:\Users\sameerjena\Pictures\kroen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27" y="3077492"/>
            <a:ext cx="7390800" cy="3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467600" cy="1219200"/>
          </a:xfrm>
        </p:spPr>
        <p:txBody>
          <a:bodyPr/>
          <a:lstStyle/>
          <a:p>
            <a:r>
              <a:rPr lang="en-US" sz="3200" dirty="0"/>
              <a:t>Normalization Review:</a:t>
            </a:r>
            <a:br>
              <a:rPr lang="en-US" sz="3200" dirty="0"/>
            </a:br>
            <a:r>
              <a:rPr lang="en-US" sz="3600" dirty="0"/>
              <a:t>Solving Modification Problems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0"/>
            <a:ext cx="7164388" cy="3044825"/>
          </a:xfrm>
        </p:spPr>
        <p:txBody>
          <a:bodyPr/>
          <a:lstStyle/>
          <a:p>
            <a:r>
              <a:rPr lang="en-US" dirty="0"/>
              <a:t>Most modification problems are solved by </a:t>
            </a:r>
            <a:r>
              <a:rPr lang="en-US" dirty="0">
                <a:solidFill>
                  <a:srgbClr val="FF0000"/>
                </a:solidFill>
              </a:rPr>
              <a:t>breaking</a:t>
            </a:r>
            <a:r>
              <a:rPr lang="en-US" dirty="0"/>
              <a:t> an existing table into two or more tables through a process known as normalization.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Normalization Review:</a:t>
            </a:r>
            <a:br>
              <a:rPr lang="en-US" sz="3200" dirty="0"/>
            </a:br>
            <a:r>
              <a:rPr lang="en-US" sz="3600" dirty="0"/>
              <a:t>Definition Review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Functional dependency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relationship (within the relation) that describes how the </a:t>
            </a:r>
            <a:r>
              <a:rPr lang="en-US" dirty="0">
                <a:solidFill>
                  <a:srgbClr val="FF0000"/>
                </a:solidFill>
              </a:rPr>
              <a:t>value</a:t>
            </a:r>
            <a:r>
              <a:rPr lang="en-US" dirty="0"/>
              <a:t> of one </a:t>
            </a:r>
            <a:r>
              <a:rPr lang="en-US" dirty="0">
                <a:solidFill>
                  <a:srgbClr val="00B050"/>
                </a:solidFill>
              </a:rPr>
              <a:t>attribute</a:t>
            </a:r>
            <a:r>
              <a:rPr lang="en-US" dirty="0"/>
              <a:t> may be used to find the value of another attribute.</a:t>
            </a:r>
          </a:p>
          <a:p>
            <a:pPr>
              <a:lnSpc>
                <a:spcPct val="90000"/>
              </a:lnSpc>
            </a:pPr>
            <a:r>
              <a:rPr lang="en-US" dirty="0"/>
              <a:t>Determinant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attribute</a:t>
            </a:r>
            <a:r>
              <a:rPr lang="en-US" dirty="0"/>
              <a:t> that can be used to find the value of another attribute in the relation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left</a:t>
            </a:r>
            <a:r>
              <a:rPr lang="en-US" dirty="0"/>
              <a:t>-hand side of a functional dependency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Normalization Review:</a:t>
            </a:r>
            <a:br>
              <a:rPr lang="en-US" sz="3200" dirty="0"/>
            </a:br>
            <a:r>
              <a:rPr lang="en-US" sz="3600" dirty="0"/>
              <a:t>Definition Review II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600200" y="1676400"/>
            <a:ext cx="7086600" cy="4495800"/>
          </a:xfrm>
        </p:spPr>
        <p:txBody>
          <a:bodyPr/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The value of a candidate key can be used to find the value of every other attribute in the table.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B050"/>
                </a:solidFill>
              </a:rPr>
              <a:t>simple</a:t>
            </a:r>
            <a:r>
              <a:rPr lang="en-US" dirty="0"/>
              <a:t> candidate key consists of only one attribute.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composite </a:t>
            </a:r>
            <a:r>
              <a:rPr lang="en-US" dirty="0"/>
              <a:t>candidate key consists of more than one attribute.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Normalization Review:</a:t>
            </a:r>
            <a:br>
              <a:rPr lang="en-US" sz="3200" dirty="0"/>
            </a:br>
            <a:r>
              <a:rPr lang="en-US" sz="3600" dirty="0"/>
              <a:t>Normal Forms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There are many defined normal forms: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First Normal Form (1NF)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Second Normal Form (2NF)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Third Normal Form (3NF)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Boyce-Codd Normal Form (</a:t>
            </a:r>
            <a:r>
              <a:rPr lang="en-US" dirty="0">
                <a:solidFill>
                  <a:srgbClr val="FF0000"/>
                </a:solidFill>
              </a:rPr>
              <a:t>BCNF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Fourth Normal Form (4NF)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Fifth Normal Form (5NF)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Domain/Key Normal Form (DK/NF)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391400" cy="990600"/>
          </a:xfrm>
        </p:spPr>
        <p:txBody>
          <a:bodyPr/>
          <a:lstStyle/>
          <a:p>
            <a:r>
              <a:rPr lang="en-US" sz="3200" dirty="0"/>
              <a:t>Normalization Review:</a:t>
            </a:r>
            <a:br>
              <a:rPr lang="en-US" sz="3200" dirty="0"/>
            </a:br>
            <a:r>
              <a:rPr lang="en-US" sz="3600" dirty="0"/>
              <a:t>Normalization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79575"/>
            <a:ext cx="7239000" cy="4408488"/>
          </a:xfrm>
        </p:spPr>
        <p:txBody>
          <a:bodyPr/>
          <a:lstStyle/>
          <a:p>
            <a:r>
              <a:rPr lang="en-US" dirty="0"/>
              <a:t>For our purposes, a relation is considered normalized when: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  </a:t>
            </a:r>
            <a:r>
              <a:rPr lang="en-US" i="1" dirty="0">
                <a:solidFill>
                  <a:srgbClr val="1811A9"/>
                </a:solidFill>
              </a:rPr>
              <a:t>Every </a:t>
            </a:r>
            <a:r>
              <a:rPr lang="en-US" i="1" dirty="0">
                <a:solidFill>
                  <a:srgbClr val="FF0000"/>
                </a:solidFill>
              </a:rPr>
              <a:t>determinant</a:t>
            </a:r>
            <a:r>
              <a:rPr lang="en-US" i="1" dirty="0">
                <a:solidFill>
                  <a:srgbClr val="1811A9"/>
                </a:solidFill>
              </a:rPr>
              <a:t> is a </a:t>
            </a:r>
            <a:r>
              <a:rPr lang="en-US" i="1" dirty="0">
                <a:solidFill>
                  <a:srgbClr val="00B050"/>
                </a:solidFill>
              </a:rPr>
              <a:t>candidate</a:t>
            </a:r>
            <a:r>
              <a:rPr lang="en-US" i="1" dirty="0">
                <a:solidFill>
                  <a:srgbClr val="1811A9"/>
                </a:solidFill>
              </a:rPr>
              <a:t> key.</a:t>
            </a:r>
          </a:p>
          <a:p>
            <a:pPr algn="ctr">
              <a:buFontTx/>
              <a:buNone/>
            </a:pPr>
            <a:endParaRPr lang="en-US" sz="2000" dirty="0"/>
          </a:p>
          <a:p>
            <a:pPr algn="ctr">
              <a:buFontTx/>
              <a:buNone/>
            </a:pPr>
            <a:endParaRPr lang="en-US" sz="2000" dirty="0"/>
          </a:p>
          <a:p>
            <a:pPr algn="ctr">
              <a:buFontTx/>
              <a:buNone/>
            </a:pPr>
            <a:r>
              <a:rPr lang="en-US" sz="2000" dirty="0"/>
              <a:t>[Technically, this is Boyce-Codd Normal Form (</a:t>
            </a:r>
            <a:r>
              <a:rPr lang="en-US" sz="2000" dirty="0">
                <a:solidFill>
                  <a:srgbClr val="FF0000"/>
                </a:solidFill>
              </a:rPr>
              <a:t>BCNF</a:t>
            </a:r>
            <a:r>
              <a:rPr lang="en-US" sz="2000" dirty="0"/>
              <a:t>)]</a:t>
            </a:r>
          </a:p>
          <a:p>
            <a:pPr>
              <a:buFontTx/>
              <a:buNone/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1"/>
            <a:ext cx="5143814" cy="2948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CUSTOMER Table</a:t>
            </a:r>
          </a:p>
        </p:txBody>
      </p:sp>
      <p:sp>
        <p:nvSpPr>
          <p:cNvPr id="24580" name="Rectangle 6"/>
          <p:cNvSpPr>
            <a:spLocks noGrp="1" noChangeArrowheads="1"/>
          </p:cNvSpPr>
          <p:nvPr>
            <p:ph idx="1"/>
          </p:nvPr>
        </p:nvSpPr>
        <p:spPr>
          <a:xfrm>
            <a:off x="1676400" y="4648200"/>
            <a:ext cx="7010400" cy="6858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solidFill>
                  <a:srgbClr val="1811A9"/>
                </a:solidFill>
              </a:rPr>
              <a:t>CUSTOMER (</a:t>
            </a:r>
            <a:r>
              <a:rPr lang="en-US" sz="1800" u="sng" dirty="0">
                <a:solidFill>
                  <a:srgbClr val="1811A9"/>
                </a:solidFill>
              </a:rPr>
              <a:t>CustomerNumber</a:t>
            </a:r>
            <a:r>
              <a:rPr lang="en-US" sz="1800" dirty="0">
                <a:solidFill>
                  <a:srgbClr val="1811A9"/>
                </a:solidFill>
              </a:rPr>
              <a:t>, CustomerName, StreetAddress,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solidFill>
                  <a:srgbClr val="1811A9"/>
                </a:solidFill>
              </a:rPr>
              <a:t>                     City, State, ZIP, ContactName, Phone)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3151187" y="5241925"/>
            <a:ext cx="2259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993300"/>
                </a:solidFill>
                <a:latin typeface="Arial Rounded MT Bold" pitchFamily="34" charset="0"/>
              </a:rPr>
              <a:t>ZIP</a:t>
            </a:r>
            <a:r>
              <a:rPr lang="en-US" sz="2000" b="1" dirty="0"/>
              <a:t>→</a:t>
            </a:r>
            <a:r>
              <a:rPr lang="en-US" sz="2000" b="1" i="1" dirty="0">
                <a:solidFill>
                  <a:srgbClr val="993300"/>
                </a:solidFill>
              </a:rPr>
              <a:t>(City, State)</a:t>
            </a: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3124200" y="5622925"/>
            <a:ext cx="4038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i="1" dirty="0">
                <a:solidFill>
                  <a:srgbClr val="993300"/>
                </a:solidFill>
                <a:latin typeface="Arial Rounded MT Bold" pitchFamily="34" charset="0"/>
              </a:rPr>
              <a:t>ContactName</a:t>
            </a:r>
            <a:r>
              <a:rPr lang="en-US" sz="2000" b="1" dirty="0"/>
              <a:t>→</a:t>
            </a:r>
            <a:r>
              <a:rPr lang="en-US" sz="2000" b="1" i="1" dirty="0">
                <a:solidFill>
                  <a:srgbClr val="993300"/>
                </a:solidFill>
              </a:rPr>
              <a:t>Phone</a:t>
            </a:r>
          </a:p>
        </p:txBody>
      </p:sp>
      <p:sp>
        <p:nvSpPr>
          <p:cNvPr id="9" name="Rectangle 8"/>
          <p:cNvSpPr/>
          <p:nvPr/>
        </p:nvSpPr>
        <p:spPr>
          <a:xfrm>
            <a:off x="2590800" y="59552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5-4:  The CUSTOMER Entity and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600199"/>
            <a:ext cx="6858419" cy="3208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467600" cy="1143000"/>
          </a:xfrm>
        </p:spPr>
        <p:txBody>
          <a:bodyPr/>
          <a:lstStyle/>
          <a:p>
            <a:r>
              <a:rPr lang="en-US" sz="3200" dirty="0"/>
              <a:t>The CUSTOMER Entity: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600" dirty="0"/>
              <a:t>The Normalized Set of Tables</a:t>
            </a:r>
          </a:p>
        </p:txBody>
      </p:sp>
      <p:sp>
        <p:nvSpPr>
          <p:cNvPr id="25604" name="Rectangle 15"/>
          <p:cNvSpPr>
            <a:spLocks noGrp="1" noChangeArrowheads="1"/>
          </p:cNvSpPr>
          <p:nvPr>
            <p:ph idx="1"/>
          </p:nvPr>
        </p:nvSpPr>
        <p:spPr>
          <a:xfrm>
            <a:off x="1706549" y="4876800"/>
            <a:ext cx="7010400" cy="10668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solidFill>
                  <a:srgbClr val="1811A9"/>
                </a:solidFill>
              </a:rPr>
              <a:t>CUSTOMER (CustomerNumber, CustomerName, StreetAddress,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solidFill>
                  <a:srgbClr val="1811A9"/>
                </a:solidFill>
              </a:rPr>
              <a:t>                      </a:t>
            </a:r>
            <a:r>
              <a:rPr lang="en-US" sz="1800" i="1" dirty="0">
                <a:solidFill>
                  <a:srgbClr val="1811A9"/>
                </a:solidFill>
              </a:rPr>
              <a:t>ZIP</a:t>
            </a:r>
            <a:r>
              <a:rPr lang="en-US" sz="1800" dirty="0">
                <a:solidFill>
                  <a:srgbClr val="1811A9"/>
                </a:solidFill>
              </a:rPr>
              <a:t>, </a:t>
            </a:r>
            <a:r>
              <a:rPr lang="en-US" sz="1800" i="1" dirty="0">
                <a:solidFill>
                  <a:srgbClr val="1811A9"/>
                </a:solidFill>
              </a:rPr>
              <a:t>ContactName</a:t>
            </a:r>
            <a:r>
              <a:rPr lang="en-US" sz="1800" dirty="0">
                <a:solidFill>
                  <a:srgbClr val="1811A9"/>
                </a:solidFill>
              </a:rPr>
              <a:t>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solidFill>
                  <a:srgbClr val="1811A9"/>
                </a:solidFill>
              </a:rPr>
              <a:t>ZIP (</a:t>
            </a:r>
            <a:r>
              <a:rPr lang="en-US" sz="1800" u="sng" dirty="0">
                <a:solidFill>
                  <a:srgbClr val="1811A9"/>
                </a:solidFill>
              </a:rPr>
              <a:t>ZIP</a:t>
            </a:r>
            <a:r>
              <a:rPr lang="en-US" sz="1800" dirty="0">
                <a:solidFill>
                  <a:srgbClr val="1811A9"/>
                </a:solidFill>
              </a:rPr>
              <a:t>, City, State)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solidFill>
                  <a:srgbClr val="1811A9"/>
                </a:solidFill>
              </a:rPr>
              <a:t>CONTACT (</a:t>
            </a:r>
            <a:r>
              <a:rPr lang="en-US" sz="1800" u="sng" dirty="0">
                <a:solidFill>
                  <a:srgbClr val="1811A9"/>
                </a:solidFill>
              </a:rPr>
              <a:t>ContactName</a:t>
            </a:r>
            <a:r>
              <a:rPr lang="en-US" sz="1800" dirty="0">
                <a:solidFill>
                  <a:srgbClr val="1811A9"/>
                </a:solidFill>
              </a:rPr>
              <a:t>, Phone)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>
              <a:solidFill>
                <a:srgbClr val="9933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44649" y="595526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5-5:  The Normalized CUSTOMER and Associated Tables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Denormalization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Normalizing relations (or </a:t>
            </a:r>
            <a:r>
              <a:rPr lang="en-US" dirty="0">
                <a:solidFill>
                  <a:srgbClr val="00B050"/>
                </a:solidFill>
              </a:rPr>
              <a:t>breaking</a:t>
            </a:r>
            <a:r>
              <a:rPr lang="en-US" dirty="0"/>
              <a:t> them apart into many component relations) may significantly increase the </a:t>
            </a:r>
            <a:r>
              <a:rPr lang="en-US" u="sng" dirty="0">
                <a:solidFill>
                  <a:srgbClr val="FF0000"/>
                </a:solidFill>
              </a:rPr>
              <a:t>complexity</a:t>
            </a:r>
            <a:r>
              <a:rPr lang="en-US" dirty="0"/>
              <a:t> of the </a:t>
            </a:r>
            <a:r>
              <a:rPr lang="en-US" dirty="0">
                <a:solidFill>
                  <a:srgbClr val="00B0F0"/>
                </a:solidFill>
              </a:rPr>
              <a:t>data structure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The question is one of balance.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Trading </a:t>
            </a:r>
            <a:r>
              <a:rPr lang="en-US" b="1" dirty="0">
                <a:solidFill>
                  <a:srgbClr val="FF0000"/>
                </a:solidFill>
              </a:rPr>
              <a:t>complexity</a:t>
            </a:r>
            <a:r>
              <a:rPr lang="en-US" dirty="0"/>
              <a:t> for </a:t>
            </a:r>
            <a:r>
              <a:rPr lang="en-US" dirty="0">
                <a:solidFill>
                  <a:srgbClr val="00B050"/>
                </a:solidFill>
              </a:rPr>
              <a:t>modification</a:t>
            </a:r>
            <a:r>
              <a:rPr lang="en-US" dirty="0"/>
              <a:t> problems</a:t>
            </a:r>
          </a:p>
          <a:p>
            <a:pPr>
              <a:lnSpc>
                <a:spcPct val="90000"/>
              </a:lnSpc>
            </a:pPr>
            <a:r>
              <a:rPr lang="en-US" dirty="0"/>
              <a:t>There are situations where </a:t>
            </a:r>
            <a:r>
              <a:rPr lang="en-US" dirty="0">
                <a:solidFill>
                  <a:srgbClr val="FF0000"/>
                </a:solidFill>
              </a:rPr>
              <a:t>denormalized</a:t>
            </a:r>
            <a:r>
              <a:rPr lang="en-US" dirty="0"/>
              <a:t> relations are preferred.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3429000" y="3429000"/>
            <a:ext cx="6858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0"/>
            <a:ext cx="5029200" cy="3064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CUSTOMER Entity: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600" dirty="0"/>
              <a:t>The Denormalized Set of Tables</a:t>
            </a:r>
          </a:p>
        </p:txBody>
      </p:sp>
      <p:sp>
        <p:nvSpPr>
          <p:cNvPr id="27652" name="Rectangle 6"/>
          <p:cNvSpPr>
            <a:spLocks noGrp="1" noChangeArrowheads="1"/>
          </p:cNvSpPr>
          <p:nvPr>
            <p:ph idx="1"/>
          </p:nvPr>
        </p:nvSpPr>
        <p:spPr>
          <a:xfrm>
            <a:off x="1524000" y="4800600"/>
            <a:ext cx="7010400" cy="9144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solidFill>
                  <a:srgbClr val="1811A9"/>
                </a:solidFill>
              </a:rPr>
              <a:t>CUSTOMER (CustomerNumber, CustomerName, StreetAddress,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solidFill>
                  <a:srgbClr val="1811A9"/>
                </a:solidFill>
              </a:rPr>
              <a:t>		       City, State, ZIP, </a:t>
            </a:r>
            <a:r>
              <a:rPr lang="en-US" sz="1800" i="1" dirty="0">
                <a:solidFill>
                  <a:srgbClr val="1811A9"/>
                </a:solidFill>
              </a:rPr>
              <a:t>ContactName</a:t>
            </a:r>
            <a:r>
              <a:rPr lang="en-US" sz="1800" dirty="0">
                <a:solidFill>
                  <a:srgbClr val="1811A9"/>
                </a:solidFill>
              </a:rPr>
              <a:t>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solidFill>
                  <a:srgbClr val="1811A9"/>
                </a:solidFill>
              </a:rPr>
              <a:t>CONTACT (</a:t>
            </a:r>
            <a:r>
              <a:rPr lang="en-US" sz="1800" u="sng" dirty="0">
                <a:solidFill>
                  <a:srgbClr val="1811A9"/>
                </a:solidFill>
              </a:rPr>
              <a:t>ContactName</a:t>
            </a:r>
            <a:r>
              <a:rPr lang="en-US" sz="1800" dirty="0">
                <a:solidFill>
                  <a:srgbClr val="1811A9"/>
                </a:solidFill>
              </a:rPr>
              <a:t>, Phone)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0" y="5850523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Figure 5-6: The Denormalized CUSTOMER and Associated CONTACT Tables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8" name="타원 7"/>
          <p:cNvSpPr/>
          <p:nvPr/>
        </p:nvSpPr>
        <p:spPr>
          <a:xfrm>
            <a:off x="2743200" y="2667000"/>
            <a:ext cx="914400" cy="8382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Weak Entities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not ID-dependent, use the same techniques as for </a:t>
            </a:r>
            <a:r>
              <a:rPr lang="en-US" dirty="0">
                <a:solidFill>
                  <a:srgbClr val="FF0000"/>
                </a:solidFill>
              </a:rPr>
              <a:t>strong</a:t>
            </a:r>
            <a:r>
              <a:rPr lang="en-US" dirty="0"/>
              <a:t> entities.</a:t>
            </a:r>
          </a:p>
          <a:p>
            <a:r>
              <a:rPr lang="en-US" dirty="0"/>
              <a:t>If ID-dependent, then must add primary key of the </a:t>
            </a:r>
            <a:r>
              <a:rPr lang="en-US" dirty="0">
                <a:solidFill>
                  <a:srgbClr val="FF0000"/>
                </a:solidFill>
              </a:rPr>
              <a:t>parent</a:t>
            </a:r>
            <a:r>
              <a:rPr lang="en-US" dirty="0"/>
              <a:t> entity.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Objectives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Learn how to </a:t>
            </a:r>
            <a:r>
              <a:rPr lang="en-US" sz="2400" dirty="0">
                <a:solidFill>
                  <a:srgbClr val="FF0000"/>
                </a:solidFill>
              </a:rPr>
              <a:t>transform</a:t>
            </a:r>
            <a:r>
              <a:rPr lang="en-US" sz="2400" dirty="0"/>
              <a:t> E-R data models into relational designs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Practice applying the </a:t>
            </a:r>
            <a:r>
              <a:rPr lang="en-US" sz="2400" dirty="0">
                <a:solidFill>
                  <a:srgbClr val="FF0000"/>
                </a:solidFill>
              </a:rPr>
              <a:t>normalization</a:t>
            </a:r>
            <a:r>
              <a:rPr lang="en-US" sz="2400" dirty="0"/>
              <a:t> process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Understand the need for </a:t>
            </a:r>
            <a:r>
              <a:rPr lang="en-US" sz="2400" b="1" dirty="0">
                <a:solidFill>
                  <a:srgbClr val="00B050"/>
                </a:solidFill>
              </a:rPr>
              <a:t>de</a:t>
            </a:r>
            <a:r>
              <a:rPr lang="en-US" sz="2400" dirty="0">
                <a:solidFill>
                  <a:srgbClr val="FF0000"/>
                </a:solidFill>
              </a:rPr>
              <a:t>normalization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Learn how to represent </a:t>
            </a:r>
            <a:r>
              <a:rPr lang="en-US" sz="2400" dirty="0">
                <a:solidFill>
                  <a:srgbClr val="FF0000"/>
                </a:solidFill>
              </a:rPr>
              <a:t>weak</a:t>
            </a:r>
            <a:r>
              <a:rPr lang="en-US" sz="2400" dirty="0"/>
              <a:t> entities with the relational model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Know how to </a:t>
            </a:r>
            <a:r>
              <a:rPr lang="en-US" sz="2400" dirty="0">
                <a:solidFill>
                  <a:srgbClr val="FF0000"/>
                </a:solidFill>
              </a:rPr>
              <a:t>represent</a:t>
            </a:r>
            <a:r>
              <a:rPr lang="en-US" sz="2400" dirty="0"/>
              <a:t> 1:1, 1:N, and N:M binary relationships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648272"/>
            <a:ext cx="7517882" cy="265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Representing Weak Entities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2200" y="5867400"/>
            <a:ext cx="5823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5-9:  Relational Representation of a Weak Entity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7390889" y="3352800"/>
            <a:ext cx="7938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7390890" y="1734716"/>
            <a:ext cx="1067310" cy="319419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600" dirty="0"/>
              <a:t>1:1 Relationships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maximum</a:t>
            </a:r>
            <a:r>
              <a:rPr lang="en-US" dirty="0"/>
              <a:t> cardinality </a:t>
            </a:r>
            <a:r>
              <a:rPr lang="en-US" dirty="0">
                <a:solidFill>
                  <a:srgbClr val="00B050"/>
                </a:solidFill>
              </a:rPr>
              <a:t>determines</a:t>
            </a:r>
            <a:r>
              <a:rPr lang="en-US" dirty="0"/>
              <a:t> how a relationship is </a:t>
            </a:r>
            <a:r>
              <a:rPr lang="en-US" dirty="0">
                <a:solidFill>
                  <a:srgbClr val="2117E7"/>
                </a:solidFill>
              </a:rPr>
              <a:t>represented</a:t>
            </a:r>
            <a:r>
              <a:rPr lang="en-US" dirty="0"/>
              <a:t>.</a:t>
            </a:r>
          </a:p>
          <a:p>
            <a:r>
              <a:rPr lang="en-US" dirty="0"/>
              <a:t>1:1 relationship</a:t>
            </a:r>
          </a:p>
          <a:p>
            <a:pPr lvl="1"/>
            <a:r>
              <a:rPr lang="en-US" dirty="0"/>
              <a:t>The key from one relation is placed in the other as a </a:t>
            </a:r>
            <a:r>
              <a:rPr lang="en-US" i="1" dirty="0">
                <a:solidFill>
                  <a:srgbClr val="FF0000"/>
                </a:solidFill>
              </a:rPr>
              <a:t>foreign</a:t>
            </a:r>
            <a:r>
              <a:rPr lang="en-US" i="1" dirty="0"/>
              <a:t> key.</a:t>
            </a:r>
          </a:p>
          <a:p>
            <a:pPr lvl="1"/>
            <a:r>
              <a:rPr lang="en-US" dirty="0"/>
              <a:t>It does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matter which table receives the foreign key.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234" y="1600200"/>
            <a:ext cx="3708966" cy="433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600" dirty="0"/>
              <a:t>1:1 Relationship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19400" y="5955268"/>
            <a:ext cx="495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5-10:  1:1 Strong Entity Relationships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600" dirty="0"/>
              <a:t>SQL for 1:1 Relationships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25D541D9-11A0-4744-8910-93D6DC2DB8E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1828800" y="2057400"/>
            <a:ext cx="6781800" cy="408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SELECT		*</a:t>
            </a:r>
          </a:p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FROM		LOCKER, EMPLOYEE</a:t>
            </a:r>
          </a:p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WHERE		LOCKER.LockerNumber =</a:t>
            </a:r>
          </a:p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			EMPLOYEE.LockerNumber;</a:t>
            </a:r>
          </a:p>
          <a:p>
            <a:pPr eaLnBrk="1" hangingPunct="1">
              <a:spcBef>
                <a:spcPct val="50000"/>
              </a:spcBef>
            </a:pPr>
            <a:endParaRPr lang="en-US" b="1" dirty="0">
              <a:solidFill>
                <a:srgbClr val="1811A9"/>
              </a:solidFill>
              <a:latin typeface="Courier New" pitchFamily="49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SELECT		*</a:t>
            </a:r>
          </a:p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FROM		LOCKER, EMPLOYEE</a:t>
            </a:r>
          </a:p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WHERE		LOCKER.EmployeeNumber = </a:t>
            </a:r>
          </a:p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			EMPLOYEE.EmployeeNumber;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	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600" dirty="0"/>
              <a:t>1:N Relationships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Like</a:t>
            </a:r>
            <a:r>
              <a:rPr lang="en-US" dirty="0"/>
              <a:t> a 1:1 relationship, a 1:N relationship is saved by placing the key from one table into another as a </a:t>
            </a:r>
            <a:r>
              <a:rPr lang="en-US" dirty="0">
                <a:solidFill>
                  <a:srgbClr val="C00000"/>
                </a:solidFill>
              </a:rPr>
              <a:t>foreign</a:t>
            </a:r>
            <a:r>
              <a:rPr lang="en-US" dirty="0"/>
              <a:t> key.  </a:t>
            </a:r>
          </a:p>
          <a:p>
            <a:r>
              <a:rPr lang="en-US" dirty="0"/>
              <a:t>However, in a 1:N the </a:t>
            </a:r>
            <a:r>
              <a:rPr lang="en-US" dirty="0">
                <a:solidFill>
                  <a:srgbClr val="2117E7"/>
                </a:solidFill>
              </a:rPr>
              <a:t>foreign</a:t>
            </a:r>
            <a:r>
              <a:rPr lang="en-US" dirty="0"/>
              <a:t> key always goes </a:t>
            </a:r>
            <a:r>
              <a:rPr lang="en-US" dirty="0">
                <a:solidFill>
                  <a:srgbClr val="FF0000"/>
                </a:solidFill>
              </a:rPr>
              <a:t>into</a:t>
            </a:r>
            <a:r>
              <a:rPr lang="en-US" dirty="0"/>
              <a:t> the </a:t>
            </a:r>
            <a:r>
              <a:rPr lang="en-US" dirty="0">
                <a:solidFill>
                  <a:srgbClr val="00B050"/>
                </a:solidFill>
              </a:rPr>
              <a:t>many</a:t>
            </a:r>
            <a:r>
              <a:rPr lang="en-US" dirty="0"/>
              <a:t>-side of the relationship.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side is called the </a:t>
            </a:r>
            <a:r>
              <a:rPr lang="en-US" b="1" dirty="0">
                <a:solidFill>
                  <a:srgbClr val="FF0000"/>
                </a:solidFill>
              </a:rPr>
              <a:t>parent</a:t>
            </a:r>
            <a:r>
              <a:rPr lang="en-US" b="1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side is called the </a:t>
            </a:r>
            <a:r>
              <a:rPr lang="en-US" b="1" dirty="0">
                <a:solidFill>
                  <a:srgbClr val="00B050"/>
                </a:solidFill>
              </a:rPr>
              <a:t>child</a:t>
            </a:r>
            <a:r>
              <a:rPr lang="en-US" b="1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6" y="1676396"/>
            <a:ext cx="7385990" cy="424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600" dirty="0"/>
              <a:t>1:N Relationship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0" y="5955268"/>
            <a:ext cx="48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5-12:  1:N Strong Entity Relationships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7" name="타원 6"/>
          <p:cNvSpPr/>
          <p:nvPr/>
        </p:nvSpPr>
        <p:spPr>
          <a:xfrm>
            <a:off x="6172200" y="5174218"/>
            <a:ext cx="1676400" cy="381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600" dirty="0"/>
              <a:t>SQL for 1:N Relationships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25D541D9-11A0-4744-8910-93D6DC2DB8E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1828800" y="2057400"/>
            <a:ext cx="6781800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SELECT		*</a:t>
            </a:r>
          </a:p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FROM		ITEM, QUOTATION</a:t>
            </a:r>
          </a:p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WHERE		ITEM.ItemNumber =</a:t>
            </a:r>
          </a:p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			QUOTATION.ItemNumber;</a:t>
            </a:r>
          </a:p>
          <a:p>
            <a:pPr eaLnBrk="1" hangingPunct="1">
              <a:spcBef>
                <a:spcPct val="50000"/>
              </a:spcBef>
            </a:pPr>
            <a:endParaRPr lang="en-US" b="1" dirty="0">
              <a:solidFill>
                <a:srgbClr val="993300"/>
              </a:solidFill>
              <a:latin typeface="Courier New" pitchFamily="49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dirty="0"/>
              <a:t>	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467600" cy="1143000"/>
          </a:xfrm>
        </p:spPr>
        <p:txBody>
          <a:bodyPr/>
          <a:lstStyle/>
          <a:p>
            <a:r>
              <a:rPr lang="en-US" sz="3600" dirty="0"/>
              <a:t>Representing Relationships</a:t>
            </a:r>
            <a:br>
              <a:rPr lang="en-US" sz="3600" dirty="0"/>
            </a:br>
            <a:r>
              <a:rPr lang="en-US" sz="3600" dirty="0"/>
              <a:t>N</a:t>
            </a:r>
            <a:r>
              <a:rPr lang="en-US" sz="4000" dirty="0"/>
              <a:t>:M Relationships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752600"/>
            <a:ext cx="7391400" cy="3352800"/>
          </a:xfrm>
        </p:spPr>
        <p:txBody>
          <a:bodyPr/>
          <a:lstStyle/>
          <a:p>
            <a:r>
              <a:rPr lang="en-US" dirty="0"/>
              <a:t>To create an N:M relationship, a new table is created.  This table is called an </a:t>
            </a:r>
            <a:r>
              <a:rPr lang="en-US" b="1" dirty="0">
                <a:solidFill>
                  <a:srgbClr val="FF0000"/>
                </a:solidFill>
              </a:rPr>
              <a:t>intersection</a:t>
            </a:r>
            <a:r>
              <a:rPr lang="en-US" b="1" dirty="0"/>
              <a:t> table.</a:t>
            </a:r>
          </a:p>
          <a:p>
            <a:r>
              <a:rPr lang="en-US" dirty="0"/>
              <a:t>An intersection table has a </a:t>
            </a:r>
            <a:r>
              <a:rPr lang="en-US" dirty="0">
                <a:solidFill>
                  <a:srgbClr val="00B050"/>
                </a:solidFill>
              </a:rPr>
              <a:t>composite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key</a:t>
            </a:r>
            <a:r>
              <a:rPr lang="en-US" dirty="0"/>
              <a:t> consisting of the keys from each of the tables that it connects.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81" y="1600201"/>
            <a:ext cx="6858419" cy="437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200" dirty="0"/>
              <a:t>N:M Relationship – Data Model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95600" y="5955268"/>
            <a:ext cx="510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5-13:  N:M Strong Entity Relationships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51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936" y="1600201"/>
            <a:ext cx="5898526" cy="425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200" dirty="0"/>
              <a:t>N:M Relationship – Database Design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33600" y="59436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5-15:  Representing an N:M Strong Entity Relationship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24200"/>
            <a:ext cx="2667000" cy="1268976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3943350" y="4648200"/>
            <a:ext cx="1123950" cy="4150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553200" y="3425262"/>
            <a:ext cx="911713" cy="3388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006374" y="3124200"/>
            <a:ext cx="911713" cy="3388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001000" y="3758688"/>
            <a:ext cx="911713" cy="3388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664188" y="4636477"/>
            <a:ext cx="513128" cy="2626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500808" y="4800600"/>
            <a:ext cx="513128" cy="2626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86400" y="4400890"/>
            <a:ext cx="513128" cy="2626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Objectives (Cont’d)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Know how to represent 1:1, 1:N, and N:M </a:t>
            </a:r>
            <a:r>
              <a:rPr lang="en-US" sz="2400" dirty="0">
                <a:solidFill>
                  <a:srgbClr val="FF0000"/>
                </a:solidFill>
              </a:rPr>
              <a:t>recursive</a:t>
            </a:r>
            <a:r>
              <a:rPr lang="en-US" sz="2400" dirty="0"/>
              <a:t> relationships</a:t>
            </a:r>
          </a:p>
          <a:p>
            <a:r>
              <a:rPr lang="en-US" sz="2400" dirty="0"/>
              <a:t>Learn SQL statements for creating </a:t>
            </a:r>
            <a:r>
              <a:rPr lang="en-US" sz="2400" dirty="0">
                <a:solidFill>
                  <a:srgbClr val="FF0000"/>
                </a:solidFill>
              </a:rPr>
              <a:t>joins</a:t>
            </a:r>
            <a:r>
              <a:rPr lang="en-US" sz="2400" dirty="0"/>
              <a:t> over binary and recursive relationships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600" dirty="0"/>
              <a:t>SQL for N:M Relationships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25D541D9-11A0-4744-8910-93D6DC2DB8E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8917" name="Text Box 3"/>
          <p:cNvSpPr txBox="1">
            <a:spLocks noChangeArrowheads="1"/>
          </p:cNvSpPr>
          <p:nvPr/>
        </p:nvSpPr>
        <p:spPr bwMode="auto">
          <a:xfrm>
            <a:off x="1828800" y="2057400"/>
            <a:ext cx="6781800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SELECT 	*</a:t>
            </a:r>
          </a:p>
          <a:p>
            <a:pPr eaLnBrk="1" hangingPunct="1"/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FROM 		STUDENT, CLASS, STUDENT_CLASS</a:t>
            </a:r>
          </a:p>
          <a:p>
            <a:pPr eaLnBrk="1" hangingPunct="1"/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WHERE 		STUDENT.SID = STUDENT_CLASS.SID</a:t>
            </a:r>
          </a:p>
          <a:p>
            <a:pPr eaLnBrk="1" hangingPunct="1"/>
            <a:r>
              <a:rPr lang="en-US" b="1" dirty="0">
                <a:solidFill>
                  <a:srgbClr val="1811A9"/>
                </a:solidFill>
                <a:latin typeface="Courier New" pitchFamily="49" charset="0"/>
              </a:rPr>
              <a:t>   AND 	STUDENT_CLASS.ClassNumber = 		            CLASS.ClassNumber;</a:t>
            </a:r>
          </a:p>
          <a:p>
            <a:pPr eaLnBrk="1" hangingPunct="1">
              <a:spcBef>
                <a:spcPct val="50000"/>
              </a:spcBef>
            </a:pPr>
            <a:endParaRPr lang="en-US" b="1" dirty="0">
              <a:solidFill>
                <a:srgbClr val="993300"/>
              </a:solidFill>
              <a:latin typeface="Courier New" pitchFamily="49" charset="0"/>
            </a:endParaRPr>
          </a:p>
          <a:p>
            <a:pPr eaLnBrk="1" hangingPunct="1">
              <a:spcBef>
                <a:spcPct val="50000"/>
              </a:spcBef>
            </a:pPr>
            <a:endParaRPr lang="en-US" dirty="0"/>
          </a:p>
          <a:p>
            <a:pPr eaLnBrk="1" hangingPunct="1">
              <a:spcBef>
                <a:spcPct val="50000"/>
              </a:spcBef>
            </a:pPr>
            <a:r>
              <a:rPr lang="en-US" dirty="0"/>
              <a:t>	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596" y="2841546"/>
            <a:ext cx="7122204" cy="310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600" dirty="0"/>
              <a:t>Association Relationships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0"/>
            <a:ext cx="7239000" cy="1295400"/>
          </a:xfrm>
        </p:spPr>
        <p:txBody>
          <a:bodyPr/>
          <a:lstStyle/>
          <a:p>
            <a:r>
              <a:rPr lang="en-US" sz="2400" dirty="0"/>
              <a:t>When an </a:t>
            </a:r>
            <a:r>
              <a:rPr lang="en-US" sz="2400" dirty="0">
                <a:solidFill>
                  <a:srgbClr val="C00000"/>
                </a:solidFill>
              </a:rPr>
              <a:t>intersection table </a:t>
            </a:r>
            <a:r>
              <a:rPr lang="en-US" sz="2400" dirty="0"/>
              <a:t>has columns </a:t>
            </a:r>
            <a:r>
              <a:rPr lang="en-US" sz="2400" dirty="0">
                <a:solidFill>
                  <a:srgbClr val="00B050"/>
                </a:solidFill>
              </a:rPr>
              <a:t>beyond </a:t>
            </a:r>
            <a:r>
              <a:rPr lang="en-US" sz="2400" dirty="0"/>
              <a:t>those in the primary key, the relationship is called an </a:t>
            </a:r>
            <a:r>
              <a:rPr lang="en-US" sz="2400" b="1" dirty="0">
                <a:solidFill>
                  <a:srgbClr val="FF0000"/>
                </a:solidFill>
              </a:rPr>
              <a:t>association</a:t>
            </a:r>
            <a:r>
              <a:rPr lang="en-US" sz="2400" b="1" dirty="0"/>
              <a:t> relationship.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19400" y="5955268"/>
            <a:ext cx="4515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5-18:  The Association Relationship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595" y="2544967"/>
            <a:ext cx="7254097" cy="3322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600" dirty="0"/>
              <a:t>Supertype/Subtype Relationships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0"/>
            <a:ext cx="7239000" cy="990600"/>
          </a:xfrm>
        </p:spPr>
        <p:txBody>
          <a:bodyPr/>
          <a:lstStyle/>
          <a:p>
            <a:r>
              <a:rPr lang="en-US" sz="2400" dirty="0"/>
              <a:t>The identifier of the supertype becomes the </a:t>
            </a:r>
            <a:r>
              <a:rPr lang="en-US" sz="2400" dirty="0">
                <a:solidFill>
                  <a:srgbClr val="FF0000"/>
                </a:solidFill>
              </a:rPr>
              <a:t>primary</a:t>
            </a:r>
            <a:r>
              <a:rPr lang="en-US" sz="2400" dirty="0"/>
              <a:t> key and the </a:t>
            </a:r>
            <a:r>
              <a:rPr lang="en-US" sz="2400" dirty="0">
                <a:solidFill>
                  <a:srgbClr val="00B050"/>
                </a:solidFill>
              </a:rPr>
              <a:t>foreign</a:t>
            </a:r>
            <a:r>
              <a:rPr lang="en-US" sz="2400" dirty="0"/>
              <a:t> key of each subtype.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00400" y="5955268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5-20:  Representing Subtypes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239000" cy="1096962"/>
          </a:xfrm>
        </p:spPr>
        <p:txBody>
          <a:bodyPr/>
          <a:lstStyle/>
          <a:p>
            <a:r>
              <a:rPr lang="en-US" sz="3600" dirty="0"/>
              <a:t>Representing Relationships</a:t>
            </a:r>
            <a:br>
              <a:rPr lang="en-US" sz="3600" dirty="0"/>
            </a:br>
            <a:r>
              <a:rPr lang="en-US" sz="3600" dirty="0"/>
              <a:t>Recursive Relationships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FF0000"/>
                </a:solidFill>
              </a:rPr>
              <a:t>recursive</a:t>
            </a:r>
            <a:r>
              <a:rPr lang="en-US" sz="2800" b="1" dirty="0"/>
              <a:t> relationship</a:t>
            </a:r>
            <a:r>
              <a:rPr lang="en-US" sz="2800" dirty="0"/>
              <a:t> is a relationship that a relation has with itself.</a:t>
            </a:r>
          </a:p>
          <a:p>
            <a:r>
              <a:rPr lang="en-US" sz="2800" dirty="0"/>
              <a:t>Recursive relationships adhere to the </a:t>
            </a:r>
            <a:r>
              <a:rPr lang="en-US" sz="2800" dirty="0">
                <a:solidFill>
                  <a:srgbClr val="FF0000"/>
                </a:solidFill>
              </a:rPr>
              <a:t>same</a:t>
            </a:r>
            <a:r>
              <a:rPr lang="en-US" sz="2800" dirty="0"/>
              <a:t> rules as binary relationships.</a:t>
            </a:r>
          </a:p>
          <a:p>
            <a:pPr lvl="1"/>
            <a:r>
              <a:rPr lang="en-US" sz="2400" dirty="0"/>
              <a:t>1:1 and 1:M relationships are saved using </a:t>
            </a:r>
            <a:r>
              <a:rPr lang="en-US" sz="2400" dirty="0">
                <a:solidFill>
                  <a:srgbClr val="00B0F0"/>
                </a:solidFill>
              </a:rPr>
              <a:t>foreign</a:t>
            </a:r>
            <a:r>
              <a:rPr lang="en-US" sz="2400" dirty="0"/>
              <a:t> keys.</a:t>
            </a:r>
          </a:p>
          <a:p>
            <a:pPr lvl="1"/>
            <a:r>
              <a:rPr lang="en-US" sz="2400" dirty="0"/>
              <a:t>M:N relationships are saved by creating an </a:t>
            </a:r>
            <a:r>
              <a:rPr lang="en-US" sz="2400" dirty="0">
                <a:solidFill>
                  <a:srgbClr val="00B050"/>
                </a:solidFill>
              </a:rPr>
              <a:t>intersecting</a:t>
            </a:r>
            <a:r>
              <a:rPr lang="en-US" sz="2400" dirty="0"/>
              <a:t> relation.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18" y="1680385"/>
            <a:ext cx="5612882" cy="232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315200" cy="1143000"/>
          </a:xfrm>
        </p:spPr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200" dirty="0"/>
              <a:t>Recursive Relationships—Examples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02224" y="595526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5-21:  Example Recursive Relationships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7" name="타원 6"/>
          <p:cNvSpPr/>
          <p:nvPr/>
        </p:nvSpPr>
        <p:spPr>
          <a:xfrm>
            <a:off x="1981200" y="2590800"/>
            <a:ext cx="288000" cy="2520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77500" lnSpcReduction="20000"/>
          </a:bodyPr>
          <a:lstStyle/>
          <a:p>
            <a:pPr algn="ctr"/>
            <a:r>
              <a:rPr lang="en-US" altLang="ko-KR" sz="900" dirty="0">
                <a:solidFill>
                  <a:srgbClr val="FF0000"/>
                </a:solidFill>
              </a:rPr>
              <a:t>Zero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BDCEF47-0B24-9FEC-FB61-5D16641DF54A}"/>
              </a:ext>
            </a:extLst>
          </p:cNvPr>
          <p:cNvSpPr/>
          <p:nvPr/>
        </p:nvSpPr>
        <p:spPr>
          <a:xfrm>
            <a:off x="6858000" y="2842800"/>
            <a:ext cx="533400" cy="357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77500" lnSpcReduction="20000"/>
          </a:bodyPr>
          <a:lstStyle/>
          <a:p>
            <a:pPr algn="ctr"/>
            <a:r>
              <a:rPr lang="en-US" altLang="ko-KR" sz="900" dirty="0">
                <a:solidFill>
                  <a:srgbClr val="FF0000"/>
                </a:solidFill>
              </a:rPr>
              <a:t>dashed line: </a:t>
            </a:r>
            <a:r>
              <a:rPr lang="ko-KR" altLang="en-US" sz="900" dirty="0">
                <a:solidFill>
                  <a:srgbClr val="FF0000"/>
                </a:solidFill>
              </a:rPr>
              <a:t>교정</a:t>
            </a:r>
          </a:p>
        </p:txBody>
      </p:sp>
      <p:pic>
        <p:nvPicPr>
          <p:cNvPr id="8" name="그림 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B6C94ED-E77D-9D17-2D84-A24BF1A8EF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4009950"/>
            <a:ext cx="2793089" cy="19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69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11" y="1614088"/>
            <a:ext cx="2778829" cy="115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315200" cy="1143000"/>
          </a:xfrm>
        </p:spPr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200" dirty="0"/>
              <a:t>Recursive Relationships—Examples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02224" y="5955268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5-21:  Example Recursive Relationships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7" name="타원 6"/>
          <p:cNvSpPr/>
          <p:nvPr/>
        </p:nvSpPr>
        <p:spPr>
          <a:xfrm>
            <a:off x="381000" y="2064749"/>
            <a:ext cx="288000" cy="2520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77500" lnSpcReduction="20000"/>
          </a:bodyPr>
          <a:lstStyle/>
          <a:p>
            <a:pPr algn="ctr"/>
            <a:r>
              <a:rPr lang="en-US" altLang="ko-KR" sz="900" dirty="0">
                <a:solidFill>
                  <a:srgbClr val="FF0000"/>
                </a:solidFill>
              </a:rPr>
              <a:t>Zero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BDCEF47-0B24-9FEC-FB61-5D16641DF54A}"/>
              </a:ext>
            </a:extLst>
          </p:cNvPr>
          <p:cNvSpPr/>
          <p:nvPr/>
        </p:nvSpPr>
        <p:spPr>
          <a:xfrm>
            <a:off x="2587924" y="2438400"/>
            <a:ext cx="228600" cy="2052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8" name="그림 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B6C94ED-E77D-9D17-2D84-A24BF1A8E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84" y="1786970"/>
            <a:ext cx="5937605" cy="419752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499A5E5-4EE4-88BF-D6D1-81EEA0581C32}"/>
              </a:ext>
            </a:extLst>
          </p:cNvPr>
          <p:cNvSpPr/>
          <p:nvPr/>
        </p:nvSpPr>
        <p:spPr>
          <a:xfrm>
            <a:off x="5882186" y="4156140"/>
            <a:ext cx="228600" cy="2052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61A252-D721-4E50-F192-3828F9875CE7}"/>
              </a:ext>
            </a:extLst>
          </p:cNvPr>
          <p:cNvSpPr/>
          <p:nvPr/>
        </p:nvSpPr>
        <p:spPr>
          <a:xfrm>
            <a:off x="7695899" y="4114800"/>
            <a:ext cx="228600" cy="2052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lang="ko-KR" altLang="en-US" sz="9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200" dirty="0"/>
              <a:t>1:1 Recursive Relationship 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2895600" y="4191000"/>
            <a:ext cx="472440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SELECT  *</a:t>
            </a: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FROM    PERSON1 AS A, PERSON1 AS B</a:t>
            </a: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WHERE   A.Person = B.PersonSponsored;</a:t>
            </a:r>
          </a:p>
          <a:p>
            <a:endParaRPr lang="en-US" sz="1400" b="1" dirty="0">
              <a:solidFill>
                <a:srgbClr val="1811A9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SELECT  *</a:t>
            </a: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FROM    PERSON2 AS C, PERSON2 AS D</a:t>
            </a: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WHERE   C.Person = D.PersonSponsoredBy;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0800" y="5943600"/>
            <a:ext cx="5378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5-22:  Example 1:1 Recursive Relationships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2" y="1617615"/>
            <a:ext cx="7517882" cy="242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8" name="타원 7"/>
          <p:cNvSpPr/>
          <p:nvPr/>
        </p:nvSpPr>
        <p:spPr>
          <a:xfrm>
            <a:off x="1143000" y="2074985"/>
            <a:ext cx="832338" cy="1524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sponsor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267200" y="2074985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 16"/>
          <p:cNvSpPr/>
          <p:nvPr/>
        </p:nvSpPr>
        <p:spPr>
          <a:xfrm>
            <a:off x="1828799" y="1733952"/>
            <a:ext cx="2657283" cy="341033"/>
          </a:xfrm>
          <a:custGeom>
            <a:avLst/>
            <a:gdLst>
              <a:gd name="connsiteX0" fmla="*/ 2663420 w 2663420"/>
              <a:gd name="connsiteY0" fmla="*/ 319868 h 399648"/>
              <a:gd name="connsiteX1" fmla="*/ 2019044 w 2663420"/>
              <a:gd name="connsiteY1" fmla="*/ 748 h 399648"/>
              <a:gd name="connsiteX2" fmla="*/ 0 w 2663420"/>
              <a:gd name="connsiteY2" fmla="*/ 399648 h 39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3420" h="399648">
                <a:moveTo>
                  <a:pt x="2663420" y="319868"/>
                </a:moveTo>
                <a:cubicBezTo>
                  <a:pt x="2563183" y="153659"/>
                  <a:pt x="2462947" y="-12549"/>
                  <a:pt x="2019044" y="748"/>
                </a:cubicBezTo>
                <a:cubicBezTo>
                  <a:pt x="1575141" y="14045"/>
                  <a:pt x="787570" y="206846"/>
                  <a:pt x="0" y="399648"/>
                </a:cubicBezTo>
              </a:path>
            </a:pathLst>
          </a:custGeom>
          <a:noFill/>
          <a:ln>
            <a:solidFill>
              <a:srgbClr val="00B050"/>
            </a:solidFill>
            <a:head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162800" y="22860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1828799" y="1539239"/>
            <a:ext cx="5605558" cy="680483"/>
          </a:xfrm>
          <a:custGeom>
            <a:avLst/>
            <a:gdLst>
              <a:gd name="connsiteX0" fmla="*/ 5609138 w 5609138"/>
              <a:gd name="connsiteY0" fmla="*/ 609303 h 609303"/>
              <a:gd name="connsiteX1" fmla="*/ 4670190 w 5609138"/>
              <a:gd name="connsiteY1" fmla="*/ 75391 h 609303"/>
              <a:gd name="connsiteX2" fmla="*/ 1294888 w 5609138"/>
              <a:gd name="connsiteY2" fmla="*/ 44707 h 609303"/>
              <a:gd name="connsiteX3" fmla="*/ 0 w 5609138"/>
              <a:gd name="connsiteY3" fmla="*/ 462017 h 60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9138" h="609303">
                <a:moveTo>
                  <a:pt x="5609138" y="609303"/>
                </a:moveTo>
                <a:cubicBezTo>
                  <a:pt x="5499185" y="389396"/>
                  <a:pt x="5389232" y="169490"/>
                  <a:pt x="4670190" y="75391"/>
                </a:cubicBezTo>
                <a:cubicBezTo>
                  <a:pt x="3951148" y="-18708"/>
                  <a:pt x="2073253" y="-19731"/>
                  <a:pt x="1294888" y="44707"/>
                </a:cubicBezTo>
                <a:cubicBezTo>
                  <a:pt x="516523" y="109145"/>
                  <a:pt x="258261" y="285581"/>
                  <a:pt x="0" y="462017"/>
                </a:cubicBezTo>
              </a:path>
            </a:pathLst>
          </a:custGeom>
          <a:noFill/>
          <a:ln>
            <a:solidFill>
              <a:srgbClr val="00B0F0"/>
            </a:solidFill>
            <a:head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352800" y="3407463"/>
            <a:ext cx="423960" cy="173117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Smith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324600" y="3407463"/>
            <a:ext cx="457200" cy="173117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Jones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200" dirty="0"/>
              <a:t>1:N Recursive Relationship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2819400" y="4823936"/>
            <a:ext cx="46482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SELECT  *</a:t>
            </a: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FROM    CUSTOMER AS A, CUSTOMER AS B</a:t>
            </a: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WHERE   A.CustomerNumber = B.ReferredBy;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92774" y="5955268"/>
            <a:ext cx="5301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5-23:  Example 1:N Recursive Relationship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10" y="1614489"/>
            <a:ext cx="7385990" cy="297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9" name="타원 8"/>
          <p:cNvSpPr/>
          <p:nvPr/>
        </p:nvSpPr>
        <p:spPr>
          <a:xfrm>
            <a:off x="8173672" y="2203285"/>
            <a:ext cx="513128" cy="2626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200777" y="2590800"/>
            <a:ext cx="513128" cy="2626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79646" y="1871339"/>
            <a:ext cx="513128" cy="2626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867400" y="2189988"/>
            <a:ext cx="513128" cy="2626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867400" y="2591823"/>
            <a:ext cx="513128" cy="2626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57600" y="1862712"/>
            <a:ext cx="762000" cy="26269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90800"/>
            <a:ext cx="1371600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Representing Relationships</a:t>
            </a:r>
            <a:br>
              <a:rPr lang="en-US" sz="3200" dirty="0"/>
            </a:br>
            <a:r>
              <a:rPr lang="en-US" sz="3200" dirty="0"/>
              <a:t>N:M Recursive Relationship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09259" y="5955268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5-24:  Example of an N:M Recursive Relationship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0"/>
            <a:ext cx="5212208" cy="442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7" name="타원 6"/>
          <p:cNvSpPr/>
          <p:nvPr/>
        </p:nvSpPr>
        <p:spPr>
          <a:xfrm>
            <a:off x="2438400" y="1905000"/>
            <a:ext cx="478451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38600" y="1888707"/>
            <a:ext cx="478451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14800" y="2222140"/>
            <a:ext cx="609600" cy="222969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62600" y="3434834"/>
            <a:ext cx="478451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62599" y="4487930"/>
            <a:ext cx="478451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90174" y="3412107"/>
            <a:ext cx="478451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46391" y="4493561"/>
            <a:ext cx="609600" cy="222969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305921"/>
            <a:ext cx="1828800" cy="196306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364E36C-6205-29CD-5339-C0AFCE33A811}"/>
              </a:ext>
            </a:extLst>
          </p:cNvPr>
          <p:cNvSpPr/>
          <p:nvPr/>
        </p:nvSpPr>
        <p:spPr>
          <a:xfrm>
            <a:off x="3886200" y="4537730"/>
            <a:ext cx="533400" cy="357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77500" lnSpcReduction="20000"/>
          </a:bodyPr>
          <a:lstStyle/>
          <a:p>
            <a:pPr algn="ctr"/>
            <a:r>
              <a:rPr lang="en-US" altLang="ko-KR" sz="900" dirty="0">
                <a:solidFill>
                  <a:srgbClr val="FF0000"/>
                </a:solidFill>
              </a:rPr>
              <a:t>dashed line: </a:t>
            </a:r>
            <a:r>
              <a:rPr lang="ko-KR" altLang="en-US" sz="900" dirty="0">
                <a:solidFill>
                  <a:srgbClr val="FF0000"/>
                </a:solidFill>
              </a:rPr>
              <a:t>교정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SQL for</a:t>
            </a:r>
            <a:br>
              <a:rPr lang="en-US" sz="3200" dirty="0"/>
            </a:br>
            <a:r>
              <a:rPr lang="en-US" sz="3200" dirty="0"/>
              <a:t>N:M Recursive Relationships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6085" name="Rectangle 8"/>
          <p:cNvSpPr>
            <a:spLocks noChangeArrowheads="1"/>
          </p:cNvSpPr>
          <p:nvPr/>
        </p:nvSpPr>
        <p:spPr bwMode="auto">
          <a:xfrm>
            <a:off x="2320631" y="1905000"/>
            <a:ext cx="552085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SELECT * </a:t>
            </a: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FROM   DOCTOR AS A,</a:t>
            </a: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       DOCTOR AS B,</a:t>
            </a: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       TREATMENT-INTERSECTION</a:t>
            </a: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WHERE  A.Name = TREATMENT-INTERSECTION.Physician</a:t>
            </a:r>
          </a:p>
          <a:p>
            <a:r>
              <a:rPr lang="en-US" sz="1400" b="1" dirty="0">
                <a:solidFill>
                  <a:srgbClr val="1811A9"/>
                </a:solidFill>
                <a:latin typeface="Courier New" pitchFamily="49" charset="0"/>
              </a:rPr>
              <a:t>   AND TREATMENT-INTERSECTION.Patient = B.Name;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3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C:\Users\auer\Auer-Projects\Kroenke-Auer-Projects\Kroenke-Auer-DBC-e04\DBC-e04-Images\Chapter05\Fig5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1627187"/>
            <a:ext cx="6994525" cy="47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Transforming a Data Model into a Relational Design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6" name="타원 5"/>
          <p:cNvSpPr/>
          <p:nvPr/>
        </p:nvSpPr>
        <p:spPr>
          <a:xfrm>
            <a:off x="2895600" y="1676400"/>
            <a:ext cx="609600" cy="3048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419600" y="1676400"/>
            <a:ext cx="6096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334000" y="4495799"/>
            <a:ext cx="9144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743200" y="4421528"/>
            <a:ext cx="1371600" cy="379071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Heather Sweeney Designs:</a:t>
            </a:r>
            <a:br>
              <a:rPr lang="en-US" sz="4000" dirty="0"/>
            </a:br>
            <a:r>
              <a:rPr lang="en-US" sz="4000" dirty="0"/>
              <a:t>Developing a Database Design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Heather Sweeney Designs will be used as on ongoing example throughout Chapters 4, 5, 6, 7, and 8.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Heather Sweeney </a:t>
            </a:r>
            <a:r>
              <a:rPr lang="en-US" sz="2400" dirty="0">
                <a:solidFill>
                  <a:srgbClr val="FF0000"/>
                </a:solidFill>
              </a:rPr>
              <a:t>is</a:t>
            </a:r>
            <a:r>
              <a:rPr lang="en-US" sz="2400" dirty="0"/>
              <a:t> an interior </a:t>
            </a:r>
            <a:r>
              <a:rPr lang="en-US" sz="2400" dirty="0">
                <a:solidFill>
                  <a:srgbClr val="00B050"/>
                </a:solidFill>
              </a:rPr>
              <a:t>designer</a:t>
            </a:r>
            <a:r>
              <a:rPr lang="en-US" sz="2400" dirty="0"/>
              <a:t> who specializes in home kitchen design.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She </a:t>
            </a:r>
            <a:r>
              <a:rPr lang="en-US" sz="2400" dirty="0">
                <a:solidFill>
                  <a:srgbClr val="FF0000"/>
                </a:solidFill>
              </a:rPr>
              <a:t>offers</a:t>
            </a:r>
            <a:r>
              <a:rPr lang="en-US" sz="2400" dirty="0"/>
              <a:t> a variety of free </a:t>
            </a:r>
            <a:r>
              <a:rPr lang="en-US" sz="2400" dirty="0">
                <a:solidFill>
                  <a:srgbClr val="00B050"/>
                </a:solidFill>
              </a:rPr>
              <a:t>seminars</a:t>
            </a:r>
            <a:r>
              <a:rPr lang="en-US" sz="2400" dirty="0"/>
              <a:t> at home shows, kitchen and appliance stores, and other public locations.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She </a:t>
            </a:r>
            <a:r>
              <a:rPr lang="en-US" sz="2400" dirty="0">
                <a:solidFill>
                  <a:srgbClr val="FF0000"/>
                </a:solidFill>
              </a:rPr>
              <a:t>earns</a:t>
            </a:r>
            <a:r>
              <a:rPr lang="en-US" sz="2400" dirty="0"/>
              <a:t> revenue by selling </a:t>
            </a:r>
            <a:r>
              <a:rPr lang="en-US" sz="2400" dirty="0">
                <a:solidFill>
                  <a:srgbClr val="00B050"/>
                </a:solidFill>
              </a:rPr>
              <a:t>books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B050"/>
                </a:solidFill>
              </a:rPr>
              <a:t>videos</a:t>
            </a:r>
            <a:r>
              <a:rPr lang="en-US" sz="2400" dirty="0"/>
              <a:t> that instruct people on kitchen design.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She also </a:t>
            </a:r>
            <a:r>
              <a:rPr lang="en-US" sz="2400" dirty="0">
                <a:solidFill>
                  <a:srgbClr val="FF0000"/>
                </a:solidFill>
              </a:rPr>
              <a:t>offers</a:t>
            </a:r>
            <a:r>
              <a:rPr lang="en-US" sz="2400" dirty="0"/>
              <a:t> custom-design </a:t>
            </a:r>
            <a:r>
              <a:rPr lang="en-US" sz="2400" dirty="0">
                <a:solidFill>
                  <a:srgbClr val="00B050"/>
                </a:solidFill>
              </a:rPr>
              <a:t>consulting</a:t>
            </a:r>
            <a:r>
              <a:rPr lang="en-US" sz="2400" dirty="0"/>
              <a:t> services.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Heather Sweeney Designs:</a:t>
            </a:r>
            <a:br>
              <a:rPr lang="en-US" sz="3200" dirty="0"/>
            </a:br>
            <a:r>
              <a:rPr lang="en-US" sz="3600" dirty="0"/>
              <a:t>Final Data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5000" y="5955268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5-25:  The Final Data Model for Heather Sweeney Designs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00200"/>
            <a:ext cx="4267200" cy="3243071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93163"/>
            <a:ext cx="2743200" cy="2217037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5029200" y="5562599"/>
            <a:ext cx="4038600" cy="392669"/>
          </a:xfrm>
          <a:prstGeom prst="rect">
            <a:avLst/>
          </a:prstGeom>
        </p:spPr>
        <p:txBody>
          <a:bodyPr wrap="square">
            <a:normAutofit fontScale="62500" lnSpcReduction="20000"/>
          </a:bodyPr>
          <a:lstStyle/>
          <a:p>
            <a:r>
              <a:rPr lang="en-US" dirty="0"/>
              <a:t>Figure 5-27:  Database Design for Heather Sweeney Designs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BBD52B1-C9F6-C3E0-3B74-4665E2DD5972}"/>
              </a:ext>
            </a:extLst>
          </p:cNvPr>
          <p:cNvSpPr/>
          <p:nvPr/>
        </p:nvSpPr>
        <p:spPr>
          <a:xfrm>
            <a:off x="7544050" y="4941331"/>
            <a:ext cx="234542" cy="22121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3C12DA-B2EE-D431-18E6-BE37B7754A62}"/>
              </a:ext>
            </a:extLst>
          </p:cNvPr>
          <p:cNvSpPr/>
          <p:nvPr/>
        </p:nvSpPr>
        <p:spPr>
          <a:xfrm>
            <a:off x="6934200" y="3040764"/>
            <a:ext cx="990600" cy="769236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BFDE4AF-7F8D-6EEF-457F-F003FFBA692F}"/>
              </a:ext>
            </a:extLst>
          </p:cNvPr>
          <p:cNvSpPr/>
          <p:nvPr/>
        </p:nvSpPr>
        <p:spPr>
          <a:xfrm>
            <a:off x="6477000" y="4953000"/>
            <a:ext cx="234542" cy="22121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352D44D-F8FC-F67A-BAD5-AD5EB16F41C7}"/>
              </a:ext>
            </a:extLst>
          </p:cNvPr>
          <p:cNvSpPr/>
          <p:nvPr/>
        </p:nvSpPr>
        <p:spPr>
          <a:xfrm>
            <a:off x="7502729" y="4092060"/>
            <a:ext cx="234542" cy="22121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4DAE548-71BB-034D-5D79-3AEE4E23EBF2}"/>
              </a:ext>
            </a:extLst>
          </p:cNvPr>
          <p:cNvSpPr/>
          <p:nvPr/>
        </p:nvSpPr>
        <p:spPr>
          <a:xfrm>
            <a:off x="7537858" y="4419600"/>
            <a:ext cx="234542" cy="22121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Specifying Column Properties</a:t>
            </a:r>
            <a:endParaRPr lang="en-US" sz="3600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76400"/>
            <a:ext cx="7239000" cy="3810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Column</a:t>
            </a:r>
            <a:r>
              <a:rPr lang="en-US" sz="2400" dirty="0"/>
              <a:t> properties must be specified for each table.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finalized</a:t>
            </a:r>
            <a:r>
              <a:rPr lang="en-US" sz="2400" dirty="0"/>
              <a:t> column properties for the HSD tables are on the next set of slides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these are the column characteristics after </a:t>
            </a:r>
            <a:r>
              <a:rPr lang="en-US" sz="2000" dirty="0">
                <a:solidFill>
                  <a:srgbClr val="FF0000"/>
                </a:solidFill>
              </a:rPr>
              <a:t>additional</a:t>
            </a:r>
            <a:r>
              <a:rPr lang="en-US" sz="2000" dirty="0"/>
              <a:t> needed </a:t>
            </a:r>
            <a:r>
              <a:rPr lang="en-US" sz="2000" dirty="0">
                <a:solidFill>
                  <a:srgbClr val="00B0F0"/>
                </a:solidFill>
              </a:rPr>
              <a:t>foreign</a:t>
            </a:r>
            <a:r>
              <a:rPr lang="en-US" sz="2000" dirty="0"/>
              <a:t> keys (shown in </a:t>
            </a:r>
            <a:r>
              <a:rPr lang="en-US" sz="2000" b="1" dirty="0">
                <a:solidFill>
                  <a:srgbClr val="00B050"/>
                </a:solidFill>
              </a:rPr>
              <a:t>bold</a:t>
            </a:r>
            <a:r>
              <a:rPr lang="en-US" sz="2000" dirty="0"/>
              <a:t>) have been added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This includes any new </a:t>
            </a:r>
            <a:r>
              <a:rPr lang="en-US" sz="1600" dirty="0">
                <a:solidFill>
                  <a:srgbClr val="FF0000"/>
                </a:solidFill>
              </a:rPr>
              <a:t>intersection</a:t>
            </a:r>
            <a:r>
              <a:rPr lang="en-US" sz="1600" dirty="0"/>
              <a:t> tables.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Considering the relationships in this diagram, </a:t>
            </a:r>
            <a:r>
              <a:rPr lang="en-US" sz="2000" dirty="0">
                <a:solidFill>
                  <a:srgbClr val="00B050"/>
                </a:solidFill>
              </a:rPr>
              <a:t>1:N </a:t>
            </a:r>
            <a:r>
              <a:rPr lang="en-US" sz="2000" dirty="0"/>
              <a:t>relationships exist between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SEMINAR and CONTACT, between CUSTOMER and INVOICE, and between PRODUCT and LINE_ITEM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For each of these, we place the key of the parent in the </a:t>
            </a:r>
            <a:r>
              <a:rPr lang="en-US" sz="1600" dirty="0">
                <a:solidFill>
                  <a:srgbClr val="00B0F0"/>
                </a:solidFill>
              </a:rPr>
              <a:t>child</a:t>
            </a:r>
            <a:r>
              <a:rPr lang="en-US" sz="1600" dirty="0"/>
              <a:t> as a </a:t>
            </a:r>
            <a:r>
              <a:rPr lang="en-US" sz="1600" dirty="0">
                <a:solidFill>
                  <a:srgbClr val="00B0F0"/>
                </a:solidFill>
              </a:rPr>
              <a:t>foreign</a:t>
            </a:r>
            <a:r>
              <a:rPr lang="en-US" sz="1600" dirty="0"/>
              <a:t> key</a:t>
            </a:r>
          </a:p>
        </p:txBody>
      </p:sp>
      <p:sp>
        <p:nvSpPr>
          <p:cNvPr id="12186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4-</a:t>
            </a:r>
            <a:fld id="{DEACEE3D-DDF1-4AD4-B5F8-B39A0C8402FA}" type="slidenum">
              <a:rPr lang="en-US">
                <a:cs typeface="Arial" charset="0"/>
              </a:rPr>
              <a:pPr/>
              <a:t>42</a:t>
            </a:fld>
            <a:endParaRPr lang="en-US" dirty="0"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18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467600" cy="1143000"/>
          </a:xfrm>
        </p:spPr>
        <p:txBody>
          <a:bodyPr/>
          <a:lstStyle/>
          <a:p>
            <a:r>
              <a:rPr lang="en-US" sz="3200" dirty="0"/>
              <a:t>HSD Column Property Specifications</a:t>
            </a:r>
            <a:br>
              <a:rPr lang="en-US" sz="3200" dirty="0"/>
            </a:br>
            <a:r>
              <a:rPr lang="en-US" sz="3200" dirty="0"/>
              <a:t>SEMINAR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47800" y="1608417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SEMINAR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98" y="1945511"/>
            <a:ext cx="7456003" cy="2133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00200" y="5941963"/>
            <a:ext cx="723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Figures 5-26 &amp; 5-28: Heather Sweeney Designs Column Specifications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98" y="4388055"/>
            <a:ext cx="2005013" cy="14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66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467600" cy="1143000"/>
          </a:xfrm>
        </p:spPr>
        <p:txBody>
          <a:bodyPr/>
          <a:lstStyle/>
          <a:p>
            <a:r>
              <a:rPr lang="en-US" sz="3200" dirty="0"/>
              <a:t>HSD Column Property Specifications</a:t>
            </a:r>
            <a:br>
              <a:rPr lang="en-US" sz="3200" dirty="0"/>
            </a:br>
            <a:r>
              <a:rPr lang="en-US" sz="3200" dirty="0"/>
              <a:t>SEMINAR_CUSTOMER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0" y="1600200"/>
            <a:ext cx="2681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SEMINAR_CUSTOMER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0" y="5943600"/>
            <a:ext cx="723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Figures 5-26 &amp; 5-28: Heather Sweeney Designs Column Specifications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63" y="1981200"/>
            <a:ext cx="7180537" cy="12954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788932"/>
            <a:ext cx="7239000" cy="107846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One</a:t>
            </a:r>
            <a:r>
              <a:rPr lang="en-US" altLang="ko-KR" sz="2000" dirty="0"/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N:M</a:t>
            </a:r>
            <a:r>
              <a:rPr lang="en-US" altLang="ko-KR" sz="2000" dirty="0"/>
              <a:t> relationship exists between SEMINAR and CUSTOMER. </a:t>
            </a:r>
          </a:p>
          <a:p>
            <a:pPr lvl="1"/>
            <a:r>
              <a:rPr lang="en-US" altLang="ko-KR" sz="1800" dirty="0"/>
              <a:t>To represent it, we create an </a:t>
            </a:r>
            <a:r>
              <a:rPr lang="en-US" altLang="ko-KR" sz="1800" dirty="0">
                <a:solidFill>
                  <a:srgbClr val="FF0000"/>
                </a:solidFill>
              </a:rPr>
              <a:t>intersection</a:t>
            </a:r>
            <a:r>
              <a:rPr lang="en-US" altLang="ko-KR" sz="1800" dirty="0"/>
              <a:t> table, which we name </a:t>
            </a:r>
            <a:r>
              <a:rPr lang="en-US" altLang="ko-KR" sz="1800" dirty="0">
                <a:solidFill>
                  <a:srgbClr val="00B050"/>
                </a:solidFill>
              </a:rPr>
              <a:t>SEMINAR_CUSTOMER</a:t>
            </a:r>
          </a:p>
          <a:p>
            <a:pPr lvl="1"/>
            <a:r>
              <a:rPr lang="en-US" altLang="ko-KR" sz="1800" dirty="0"/>
              <a:t>Its columns are the keys of the two tables involved in the N:M relationship.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63" y="3447739"/>
            <a:ext cx="2679657" cy="11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011978"/>
            <a:ext cx="5791200" cy="2562359"/>
          </a:xfrm>
          <a:prstGeom prst="rect">
            <a:avLst/>
          </a:prstGeom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467600" cy="1143000"/>
          </a:xfrm>
        </p:spPr>
        <p:txBody>
          <a:bodyPr/>
          <a:lstStyle/>
          <a:p>
            <a:r>
              <a:rPr lang="en-US" sz="3200" dirty="0"/>
              <a:t>HSD Column Property Specifications</a:t>
            </a:r>
            <a:br>
              <a:rPr lang="en-US" sz="3200" dirty="0"/>
            </a:br>
            <a:r>
              <a:rPr lang="en-US" sz="3200" dirty="0"/>
              <a:t>CUSTOMER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71600" y="1600200"/>
            <a:ext cx="150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CUSTOMER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15440" y="5943600"/>
            <a:ext cx="723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Figures 5-26 &amp; 5-28: Heather Sweeney Designs Column Specifications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50" y="4237333"/>
            <a:ext cx="1530330" cy="163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70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26" y="5052476"/>
            <a:ext cx="1773974" cy="967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963" y="1928276"/>
            <a:ext cx="7153837" cy="3100924"/>
          </a:xfrm>
          <a:prstGeom prst="rect">
            <a:avLst/>
          </a:prstGeom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467600" cy="1143000"/>
          </a:xfrm>
        </p:spPr>
        <p:txBody>
          <a:bodyPr/>
          <a:lstStyle/>
          <a:p>
            <a:r>
              <a:rPr lang="en-US" sz="3200" dirty="0"/>
              <a:t>HSD Column Property Specifications</a:t>
            </a:r>
            <a:br>
              <a:rPr lang="en-US" sz="3200" dirty="0"/>
            </a:br>
            <a:r>
              <a:rPr lang="en-US" sz="3200" dirty="0"/>
              <a:t>CONTACT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7800" y="1535668"/>
            <a:ext cx="1283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623060" y="5943600"/>
            <a:ext cx="723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Figures 5-26 &amp; 5-28: Heather Sweeney Designs Column Specifications </a:t>
            </a:r>
          </a:p>
        </p:txBody>
      </p:sp>
      <p:sp>
        <p:nvSpPr>
          <p:cNvPr id="10" name="타원 9"/>
          <p:cNvSpPr/>
          <p:nvPr/>
        </p:nvSpPr>
        <p:spPr>
          <a:xfrm>
            <a:off x="7239000" y="5502831"/>
            <a:ext cx="152400" cy="124804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532963" y="4783015"/>
            <a:ext cx="829237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2362200" y="4953001"/>
            <a:ext cx="5105400" cy="8842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55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185899"/>
            <a:ext cx="1871663" cy="1725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635" y="1947636"/>
            <a:ext cx="5778302" cy="2221386"/>
          </a:xfrm>
          <a:prstGeom prst="rect">
            <a:avLst/>
          </a:prstGeom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467600" cy="1143000"/>
          </a:xfrm>
        </p:spPr>
        <p:txBody>
          <a:bodyPr/>
          <a:lstStyle/>
          <a:p>
            <a:r>
              <a:rPr lang="en-US" sz="3200" dirty="0"/>
              <a:t>HSD Column Property Specifications</a:t>
            </a:r>
            <a:br>
              <a:rPr lang="en-US" sz="3200" dirty="0"/>
            </a:br>
            <a:r>
              <a:rPr lang="en-US" sz="3200" dirty="0"/>
              <a:t>INVOICE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71600" y="1561427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INVOICE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00200" y="5986046"/>
            <a:ext cx="723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Figures 5-26 &amp; 5-28: Heather Sweeney Designs Column Specifications </a:t>
            </a:r>
          </a:p>
        </p:txBody>
      </p:sp>
      <p:sp>
        <p:nvSpPr>
          <p:cNvPr id="10" name="타원 9"/>
          <p:cNvSpPr/>
          <p:nvPr/>
        </p:nvSpPr>
        <p:spPr>
          <a:xfrm>
            <a:off x="5384048" y="4498393"/>
            <a:ext cx="175091" cy="175162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2209800" y="3124113"/>
            <a:ext cx="2667000" cy="2019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380563" y="2968917"/>
            <a:ext cx="829237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9672CC0-8548-634F-1E26-084C519989DC}"/>
              </a:ext>
            </a:extLst>
          </p:cNvPr>
          <p:cNvSpPr/>
          <p:nvPr/>
        </p:nvSpPr>
        <p:spPr>
          <a:xfrm>
            <a:off x="5790927" y="2266827"/>
            <a:ext cx="829237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144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512710"/>
            <a:ext cx="4572000" cy="1473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457" y="1965184"/>
            <a:ext cx="5214143" cy="2442735"/>
          </a:xfrm>
          <a:prstGeom prst="rect">
            <a:avLst/>
          </a:prstGeom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467600" cy="1143000"/>
          </a:xfrm>
        </p:spPr>
        <p:txBody>
          <a:bodyPr/>
          <a:lstStyle/>
          <a:p>
            <a:r>
              <a:rPr lang="en-US" sz="3200" dirty="0"/>
              <a:t>HSD Column Property Specifications</a:t>
            </a:r>
            <a:br>
              <a:rPr lang="en-US" sz="3200" dirty="0"/>
            </a:br>
            <a:r>
              <a:rPr lang="en-US" sz="3200" dirty="0"/>
              <a:t>LINE_ITEM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553406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LINE_ITEM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62100" y="5943600"/>
            <a:ext cx="723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Figures 5-26 &amp; 5-28: Heather Sweeney Designs Column Specifications </a:t>
            </a:r>
          </a:p>
        </p:txBody>
      </p:sp>
      <p:sp>
        <p:nvSpPr>
          <p:cNvPr id="10" name="타원 9"/>
          <p:cNvSpPr/>
          <p:nvPr/>
        </p:nvSpPr>
        <p:spPr>
          <a:xfrm>
            <a:off x="1491457" y="3637574"/>
            <a:ext cx="829237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2032542" y="3904115"/>
            <a:ext cx="2463258" cy="1314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867400" y="5249177"/>
            <a:ext cx="175091" cy="175162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98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252" y="1934056"/>
            <a:ext cx="6669948" cy="1799744"/>
          </a:xfrm>
          <a:prstGeom prst="rect">
            <a:avLst/>
          </a:prstGeom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74638"/>
            <a:ext cx="7467600" cy="1143000"/>
          </a:xfrm>
        </p:spPr>
        <p:txBody>
          <a:bodyPr/>
          <a:lstStyle/>
          <a:p>
            <a:r>
              <a:rPr lang="en-US" sz="3200" dirty="0"/>
              <a:t>HSD Column Property Specifications</a:t>
            </a:r>
            <a:br>
              <a:rPr lang="en-US" sz="3200" dirty="0"/>
            </a:br>
            <a:r>
              <a:rPr lang="en-US" sz="3200" dirty="0"/>
              <a:t>PRODUCT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71600" y="153566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PRODUCT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00200" y="5964823"/>
            <a:ext cx="723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Figures 5-26 &amp; 5-28: Heather Sweeney Designs Column Specifications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102626"/>
            <a:ext cx="4495800" cy="14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1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Transforming a Data Model into a Relational Design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676400"/>
            <a:ext cx="3435359" cy="23622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54" y="1726063"/>
            <a:ext cx="3909646" cy="45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876800"/>
            <a:ext cx="2590800" cy="1156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50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Heather Sweeney Designs:</a:t>
            </a:r>
            <a:br>
              <a:rPr lang="en-US" sz="3200" dirty="0"/>
            </a:br>
            <a:r>
              <a:rPr lang="en-US" sz="3600" dirty="0"/>
              <a:t>Database Design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81200" y="5955268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Figure 5-27:  Database Design for Heather Sweeney Designs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086" y="1600202"/>
            <a:ext cx="5372314" cy="434187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Heather Sweeney Designs:</a:t>
            </a:r>
            <a:br>
              <a:rPr lang="en-US" sz="3200" dirty="0"/>
            </a:br>
            <a:r>
              <a:rPr lang="en-US" sz="3600" dirty="0"/>
              <a:t>Database Design Schema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76400"/>
            <a:ext cx="7399781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00202"/>
            <a:ext cx="4388936" cy="2890691"/>
          </a:xfrm>
          <a:prstGeom prst="rect">
            <a:avLst/>
          </a:prstGeom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Heather Sweeney Designs:</a:t>
            </a:r>
            <a:br>
              <a:rPr lang="en-US" sz="3200" dirty="0"/>
            </a:br>
            <a:r>
              <a:rPr lang="en-US" sz="3600" dirty="0"/>
              <a:t>Referential Integrity Constraints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0" y="6096000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Figure 5-29: Referential Integrity Constraint Enforcement for Heather Sweeney Designs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518694"/>
            <a:ext cx="7239000" cy="157730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1800" dirty="0" err="1"/>
              <a:t>SeminarID</a:t>
            </a:r>
            <a:r>
              <a:rPr lang="en-US" altLang="ko-KR" sz="1800" dirty="0"/>
              <a:t> is a </a:t>
            </a:r>
            <a:r>
              <a:rPr lang="en-US" altLang="ko-KR" sz="1800" dirty="0">
                <a:solidFill>
                  <a:srgbClr val="FF0000"/>
                </a:solidFill>
              </a:rPr>
              <a:t>surrogate</a:t>
            </a:r>
            <a:r>
              <a:rPr lang="en-US" altLang="ko-KR" sz="1800" dirty="0"/>
              <a:t> key, and</a:t>
            </a:r>
          </a:p>
          <a:p>
            <a:pPr lvl="1"/>
            <a:r>
              <a:rPr lang="en-US" altLang="ko-KR" sz="1600" dirty="0"/>
              <a:t>An unchanging value, so </a:t>
            </a:r>
            <a:r>
              <a:rPr lang="en-US" altLang="ko-KR" sz="1600" dirty="0">
                <a:solidFill>
                  <a:srgbClr val="FF0000"/>
                </a:solidFill>
              </a:rPr>
              <a:t>no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00B0F0"/>
                </a:solidFill>
              </a:rPr>
              <a:t>cascading</a:t>
            </a:r>
            <a:r>
              <a:rPr lang="en-US" altLang="ko-KR" sz="1600" dirty="0"/>
              <a:t> update behavior will be necessary for any of the relationships that it carries. </a:t>
            </a:r>
          </a:p>
          <a:p>
            <a:pPr lvl="1"/>
            <a:r>
              <a:rPr lang="en-US" altLang="ko-KR" sz="1800" dirty="0"/>
              <a:t>We decide that </a:t>
            </a:r>
            <a:r>
              <a:rPr lang="en-US" altLang="ko-KR" sz="1800" dirty="0">
                <a:solidFill>
                  <a:srgbClr val="FF0000"/>
                </a:solidFill>
              </a:rPr>
              <a:t>neither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00B050"/>
                </a:solidFill>
              </a:rPr>
              <a:t>seminars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nor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00B050"/>
                </a:solidFill>
              </a:rPr>
              <a:t>customers</a:t>
            </a:r>
            <a:r>
              <a:rPr lang="en-US" altLang="ko-KR" sz="1800" dirty="0"/>
              <a:t> are ever deleted from the database</a:t>
            </a:r>
          </a:p>
          <a:p>
            <a:pPr lvl="2"/>
            <a:r>
              <a:rPr lang="en-US" altLang="ko-KR" sz="1400" dirty="0"/>
              <a:t>Heather </a:t>
            </a:r>
            <a:r>
              <a:rPr lang="en-US" altLang="ko-KR" sz="1400" dirty="0">
                <a:solidFill>
                  <a:srgbClr val="FF0000"/>
                </a:solidFill>
              </a:rPr>
              <a:t>never</a:t>
            </a:r>
            <a:r>
              <a:rPr lang="en-US" altLang="ko-KR" sz="1400" dirty="0"/>
              <a:t> cancels a </a:t>
            </a:r>
            <a:r>
              <a:rPr lang="en-US" altLang="ko-KR" sz="1400" dirty="0">
                <a:solidFill>
                  <a:srgbClr val="00B050"/>
                </a:solidFill>
              </a:rPr>
              <a:t>seminar</a:t>
            </a:r>
            <a:r>
              <a:rPr lang="en-US" altLang="ko-KR" sz="1400" dirty="0"/>
              <a:t>, even if no customers show up, and once Heather has a </a:t>
            </a:r>
            <a:r>
              <a:rPr lang="en-US" altLang="ko-KR" sz="1400" dirty="0">
                <a:solidFill>
                  <a:srgbClr val="00B050"/>
                </a:solidFill>
              </a:rPr>
              <a:t>customer</a:t>
            </a:r>
            <a:r>
              <a:rPr lang="en-US" altLang="ko-KR" sz="1400" dirty="0"/>
              <a:t> record she never lets go of it!</a:t>
            </a:r>
          </a:p>
        </p:txBody>
      </p:sp>
      <p:sp>
        <p:nvSpPr>
          <p:cNvPr id="8" name="타원 7"/>
          <p:cNvSpPr/>
          <p:nvPr/>
        </p:nvSpPr>
        <p:spPr>
          <a:xfrm>
            <a:off x="4860528" y="1982109"/>
            <a:ext cx="337343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453857" y="1982109"/>
            <a:ext cx="337343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11116" y="3673715"/>
            <a:ext cx="337343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869754" y="4044416"/>
            <a:ext cx="337343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11116" y="4057387"/>
            <a:ext cx="337343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00202"/>
            <a:ext cx="4388936" cy="2890691"/>
          </a:xfrm>
          <a:prstGeom prst="rect">
            <a:avLst/>
          </a:prstGeom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Heather Sweeney Designs:</a:t>
            </a:r>
            <a:br>
              <a:rPr lang="en-US" sz="3200" dirty="0"/>
            </a:br>
            <a:r>
              <a:rPr lang="en-US" sz="3600" dirty="0"/>
              <a:t>Referential Integrity Constraints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0" y="6096000"/>
            <a:ext cx="701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Figure 5-29: Referential Integrity Constraint Enforcement for Heather Sweeney Designs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645964"/>
            <a:ext cx="7239000" cy="145003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1900" dirty="0"/>
              <a:t>The </a:t>
            </a:r>
            <a:r>
              <a:rPr lang="en-US" altLang="ko-KR" sz="1900" dirty="0">
                <a:solidFill>
                  <a:srgbClr val="00B0F0"/>
                </a:solidFill>
              </a:rPr>
              <a:t>deletion</a:t>
            </a:r>
            <a:r>
              <a:rPr lang="en-US" altLang="ko-KR" sz="1900" dirty="0"/>
              <a:t> of an </a:t>
            </a:r>
            <a:r>
              <a:rPr lang="en-US" altLang="ko-KR" sz="1900" dirty="0">
                <a:solidFill>
                  <a:srgbClr val="00B0F0"/>
                </a:solidFill>
              </a:rPr>
              <a:t>INVOICE</a:t>
            </a:r>
            <a:r>
              <a:rPr lang="en-US" altLang="ko-KR" sz="1900" dirty="0"/>
              <a:t> will cause </a:t>
            </a:r>
          </a:p>
          <a:p>
            <a:pPr lvl="1"/>
            <a:r>
              <a:rPr lang="en-US" altLang="ko-KR" sz="1700" dirty="0"/>
              <a:t>the deletion of related LINE_ITEMs. </a:t>
            </a:r>
          </a:p>
          <a:p>
            <a:pPr lvl="1"/>
            <a:r>
              <a:rPr lang="en-US" altLang="ko-KR" sz="1700" dirty="0" err="1"/>
              <a:t>InvoiceNumber</a:t>
            </a:r>
            <a:r>
              <a:rPr lang="en-US" altLang="ko-KR" sz="1700" dirty="0"/>
              <a:t> is a </a:t>
            </a:r>
            <a:r>
              <a:rPr lang="en-US" altLang="ko-KR" sz="1700" dirty="0">
                <a:solidFill>
                  <a:srgbClr val="FF0000"/>
                </a:solidFill>
              </a:rPr>
              <a:t>surrogate </a:t>
            </a:r>
            <a:r>
              <a:rPr lang="en-US" altLang="ko-KR" sz="1700" dirty="0"/>
              <a:t>key so </a:t>
            </a:r>
            <a:r>
              <a:rPr lang="en-US" altLang="ko-KR" sz="1700" dirty="0">
                <a:solidFill>
                  <a:srgbClr val="FF0000"/>
                </a:solidFill>
              </a:rPr>
              <a:t>no</a:t>
            </a:r>
            <a:r>
              <a:rPr lang="en-US" altLang="ko-KR" sz="1700" dirty="0"/>
              <a:t> </a:t>
            </a:r>
            <a:r>
              <a:rPr lang="en-US" altLang="ko-KR" sz="1700" dirty="0">
                <a:solidFill>
                  <a:srgbClr val="00B0F0"/>
                </a:solidFill>
              </a:rPr>
              <a:t>cascading</a:t>
            </a:r>
            <a:r>
              <a:rPr lang="en-US" altLang="ko-KR" sz="1700" dirty="0"/>
              <a:t> update behavior will be necessary </a:t>
            </a:r>
          </a:p>
          <a:p>
            <a:r>
              <a:rPr lang="en-US" altLang="ko-KR" sz="1900" dirty="0"/>
              <a:t>An attempt to </a:t>
            </a:r>
            <a:r>
              <a:rPr lang="en-US" altLang="ko-KR" sz="1900" dirty="0">
                <a:solidFill>
                  <a:srgbClr val="0070C0"/>
                </a:solidFill>
              </a:rPr>
              <a:t>delete</a:t>
            </a:r>
            <a:r>
              <a:rPr lang="en-US" altLang="ko-KR" sz="1900" dirty="0"/>
              <a:t> a </a:t>
            </a:r>
            <a:r>
              <a:rPr lang="en-US" altLang="ko-KR" sz="1900" dirty="0">
                <a:solidFill>
                  <a:srgbClr val="00B050"/>
                </a:solidFill>
              </a:rPr>
              <a:t>PRODUCT</a:t>
            </a:r>
            <a:r>
              <a:rPr lang="en-US" altLang="ko-KR" sz="1900" dirty="0"/>
              <a:t> </a:t>
            </a:r>
          </a:p>
          <a:p>
            <a:pPr lvl="1"/>
            <a:r>
              <a:rPr lang="en-US" altLang="ko-KR" sz="1700" dirty="0"/>
              <a:t>that is related to one or more LINE_ITEMs will </a:t>
            </a:r>
            <a:r>
              <a:rPr lang="en-US" altLang="ko-KR" sz="1700" dirty="0">
                <a:solidFill>
                  <a:srgbClr val="FF0000"/>
                </a:solidFill>
              </a:rPr>
              <a:t>fail</a:t>
            </a:r>
          </a:p>
          <a:p>
            <a:pPr lvl="2"/>
            <a:r>
              <a:rPr lang="en-US" altLang="ko-KR" sz="1300" dirty="0">
                <a:solidFill>
                  <a:srgbClr val="FF0000"/>
                </a:solidFill>
              </a:rPr>
              <a:t>cascading</a:t>
            </a:r>
            <a:r>
              <a:rPr lang="en-US" altLang="ko-KR" sz="1300" dirty="0"/>
              <a:t> the deletion here would cause LINE_ITEMs to disappear out of ORDERs, a situation that can</a:t>
            </a:r>
            <a:r>
              <a:rPr lang="en-US" altLang="ko-KR" sz="1300" dirty="0">
                <a:solidFill>
                  <a:srgbClr val="FF0000"/>
                </a:solidFill>
              </a:rPr>
              <a:t>not</a:t>
            </a:r>
            <a:r>
              <a:rPr lang="en-US" altLang="ko-KR" sz="1300" dirty="0"/>
              <a:t> be allowed.</a:t>
            </a:r>
            <a:endParaRPr lang="en-US" altLang="ko-KR" sz="900" dirty="0"/>
          </a:p>
        </p:txBody>
      </p:sp>
      <p:sp>
        <p:nvSpPr>
          <p:cNvPr id="8" name="타원 7"/>
          <p:cNvSpPr/>
          <p:nvPr/>
        </p:nvSpPr>
        <p:spPr>
          <a:xfrm>
            <a:off x="4860528" y="1982109"/>
            <a:ext cx="337343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453857" y="1982109"/>
            <a:ext cx="337343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11116" y="3673715"/>
            <a:ext cx="337343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869754" y="4044416"/>
            <a:ext cx="337343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11116" y="4057387"/>
            <a:ext cx="337343" cy="228600"/>
          </a:xfrm>
          <a:prstGeom prst="ellipse">
            <a:avLst/>
          </a:prstGeom>
          <a:solidFill>
            <a:srgbClr val="1811A9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37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2209800"/>
            <a:ext cx="7239000" cy="762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Design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1676400"/>
            <a:ext cx="72390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End of Presentation on Chapter Five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600200" y="228600"/>
            <a:ext cx="7315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C00000"/>
                </a:solidFill>
                <a:latin typeface="Lucida Sans" pitchFamily="34" charset="0"/>
              </a:rPr>
              <a:t>DAVID M. KROENKE and DAVID J. AUER 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DATABASE CONCEPTS, 7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th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 Edition, 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</a:b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Sans" pitchFamily="34" charset="0"/>
              </a:rPr>
              <a:t>Global Edition</a:t>
            </a:r>
          </a:p>
        </p:txBody>
      </p:sp>
      <p:pic>
        <p:nvPicPr>
          <p:cNvPr id="8" name="Picture 2" descr="C:\Users\sameerjena\Pictures\kroen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27" y="3077492"/>
            <a:ext cx="7390800" cy="360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Representing Entities with the Relational Model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Create a </a:t>
            </a:r>
            <a:r>
              <a:rPr lang="en-US" sz="2400" dirty="0">
                <a:solidFill>
                  <a:srgbClr val="FF0000"/>
                </a:solidFill>
              </a:rPr>
              <a:t>relation</a:t>
            </a:r>
            <a:r>
              <a:rPr lang="en-US" sz="2400" dirty="0"/>
              <a:t> for each </a:t>
            </a:r>
            <a:r>
              <a:rPr lang="en-US" sz="2400" dirty="0">
                <a:solidFill>
                  <a:srgbClr val="00B050"/>
                </a:solidFill>
              </a:rPr>
              <a:t>entity</a:t>
            </a:r>
            <a:r>
              <a:rPr lang="en-US" sz="2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relation has a descriptive name and a set of attributes that describe the entity.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Specify a </a:t>
            </a:r>
            <a:r>
              <a:rPr lang="en-US" sz="2400" dirty="0">
                <a:solidFill>
                  <a:srgbClr val="FF0000"/>
                </a:solidFill>
              </a:rPr>
              <a:t>primary</a:t>
            </a:r>
            <a:r>
              <a:rPr lang="en-US" sz="2400" dirty="0"/>
              <a:t> key.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Specify </a:t>
            </a:r>
            <a:r>
              <a:rPr lang="en-US" sz="2400" dirty="0">
                <a:solidFill>
                  <a:srgbClr val="FF0000"/>
                </a:solidFill>
              </a:rPr>
              <a:t>column</a:t>
            </a:r>
            <a:r>
              <a:rPr lang="en-US" sz="2400" dirty="0"/>
              <a:t> properties: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Data type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Null status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Default values (if any)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Data constraints (if any)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relation is then analyzed using the </a:t>
            </a:r>
            <a:r>
              <a:rPr lang="en-US" sz="2400" dirty="0">
                <a:solidFill>
                  <a:srgbClr val="FF0000"/>
                </a:solidFill>
              </a:rPr>
              <a:t>normalization</a:t>
            </a:r>
            <a:r>
              <a:rPr lang="en-US" sz="2400" dirty="0"/>
              <a:t> rules.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 normalization issues arise, the initial relation design may need to change.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3" y="1665686"/>
            <a:ext cx="7385990" cy="2683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Representing an Entity </a:t>
            </a:r>
            <a:r>
              <a:rPr lang="en-US" sz="3600" dirty="0">
                <a:solidFill>
                  <a:srgbClr val="FF0000"/>
                </a:solidFill>
              </a:rPr>
              <a:t>as</a:t>
            </a:r>
            <a:r>
              <a:rPr lang="en-US" sz="3600" dirty="0"/>
              <a:t> a Table 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4572000"/>
            <a:ext cx="7010400" cy="4572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solidFill>
                  <a:srgbClr val="1811A9"/>
                </a:solidFill>
              </a:rPr>
              <a:t>ITEM (</a:t>
            </a:r>
            <a:r>
              <a:rPr lang="en-US" sz="1800" u="sng" dirty="0">
                <a:solidFill>
                  <a:srgbClr val="1811A9"/>
                </a:solidFill>
              </a:rPr>
              <a:t>ItemNumber</a:t>
            </a:r>
            <a:r>
              <a:rPr lang="en-US" sz="1800" dirty="0">
                <a:solidFill>
                  <a:srgbClr val="1811A9"/>
                </a:solidFill>
              </a:rPr>
              <a:t>, Description, Cost, ListPrice, QuantityOnHand)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43200" y="58674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Figure 5-2:  The ITEM Entity and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3221"/>
            <a:ext cx="4616243" cy="206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Entity Table</a:t>
            </a:r>
            <a:br>
              <a:rPr lang="en-US" sz="3200" dirty="0"/>
            </a:br>
            <a:r>
              <a:rPr lang="en-US" sz="3200" dirty="0"/>
              <a:t>with Column Characteristics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1600200" y="1752600"/>
            <a:ext cx="7010400" cy="4572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>
                <a:solidFill>
                  <a:srgbClr val="1811A9"/>
                </a:solidFill>
              </a:rPr>
              <a:t>ITEM (</a:t>
            </a:r>
            <a:r>
              <a:rPr lang="en-US" sz="1800" u="sng" dirty="0">
                <a:solidFill>
                  <a:srgbClr val="1811A9"/>
                </a:solidFill>
              </a:rPr>
              <a:t>ItemNumber</a:t>
            </a:r>
            <a:r>
              <a:rPr lang="en-US" sz="1800" dirty="0">
                <a:solidFill>
                  <a:srgbClr val="1811A9"/>
                </a:solidFill>
              </a:rPr>
              <a:t>, Description, Cost, ListPrice, QuantityOnHand)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97167" y="5791200"/>
            <a:ext cx="3613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5-3:  The Final ITEM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95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Normalization Review:</a:t>
            </a:r>
            <a:br>
              <a:rPr lang="en-US" sz="3200" dirty="0"/>
            </a:br>
            <a:r>
              <a:rPr lang="en-US" sz="3600" dirty="0"/>
              <a:t>Modification Problems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 that are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normalized will experience issues known as </a:t>
            </a:r>
            <a:r>
              <a:rPr lang="en-US" dirty="0">
                <a:solidFill>
                  <a:srgbClr val="FF0000"/>
                </a:solidFill>
              </a:rPr>
              <a:t>modification</a:t>
            </a:r>
            <a:r>
              <a:rPr lang="en-US" dirty="0"/>
              <a:t> problems.</a:t>
            </a:r>
          </a:p>
          <a:p>
            <a:pPr lvl="1"/>
            <a:r>
              <a:rPr lang="en-US" dirty="0"/>
              <a:t>Insertion problems</a:t>
            </a:r>
          </a:p>
          <a:p>
            <a:pPr lvl="2"/>
            <a:r>
              <a:rPr lang="en-US" dirty="0"/>
              <a:t>Difficulties inserting data into a relation</a:t>
            </a:r>
          </a:p>
          <a:p>
            <a:pPr lvl="1"/>
            <a:r>
              <a:rPr lang="en-US" dirty="0"/>
              <a:t>Modification problems</a:t>
            </a:r>
          </a:p>
          <a:p>
            <a:pPr lvl="2"/>
            <a:r>
              <a:rPr lang="en-US" dirty="0"/>
              <a:t>Difficulties modifying data into a relation</a:t>
            </a:r>
          </a:p>
          <a:p>
            <a:pPr lvl="1"/>
            <a:r>
              <a:rPr lang="en-US" dirty="0"/>
              <a:t>Deletion problems</a:t>
            </a:r>
          </a:p>
          <a:p>
            <a:pPr lvl="2"/>
            <a:r>
              <a:rPr lang="en-US" dirty="0"/>
              <a:t>Difficulties deleting data from a relation</a:t>
            </a:r>
          </a:p>
          <a:p>
            <a:pPr lvl="2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5-</a:t>
            </a:r>
            <a:fld id="{E0EC9899-720A-4B22-8215-3CC5A508E52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KROENKE and AUER - DATABASE CONCEPTS (7th Edition, Global Edition)                                      Copyright © 2015 Pearson Education, Ltd.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BC-e07-Theme-v01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C-e07-Theme-v01" id="{004201C7-B1AA-4647-BFED-7D1418999474}" vid="{12D99A93-3DA1-4FC7-B753-C650C35980D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DBC-e07-Theme-v01</Template>
  <TotalTime>2035</TotalTime>
  <Words>3715</Words>
  <Application>Microsoft Office PowerPoint</Application>
  <PresentationFormat>화면 슬라이드 쇼(4:3)</PresentationFormat>
  <Paragraphs>426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HelveticaNeueLTW1G-Bd</vt:lpstr>
      <vt:lpstr>MentorPro-Light</vt:lpstr>
      <vt:lpstr>Arial</vt:lpstr>
      <vt:lpstr>Arial Rounded MT Bold</vt:lpstr>
      <vt:lpstr>Courier New</vt:lpstr>
      <vt:lpstr>Lucida Sans</vt:lpstr>
      <vt:lpstr>DBC-e07-Theme-v01</vt:lpstr>
      <vt:lpstr>Database Design</vt:lpstr>
      <vt:lpstr>Chapter Objectives</vt:lpstr>
      <vt:lpstr>Chapter Objectives (Cont’d)</vt:lpstr>
      <vt:lpstr>Transforming a Data Model into a Relational Design</vt:lpstr>
      <vt:lpstr>Transforming a Data Model into a Relational Design</vt:lpstr>
      <vt:lpstr>Representing Entities with the Relational Model</vt:lpstr>
      <vt:lpstr>Representing an Entity as a Table </vt:lpstr>
      <vt:lpstr>The Entity Table with Column Characteristics</vt:lpstr>
      <vt:lpstr>Normalization Review: Modification Problems</vt:lpstr>
      <vt:lpstr>Normalization Review: Solving Modification Problems</vt:lpstr>
      <vt:lpstr>Normalization Review: Definition Review</vt:lpstr>
      <vt:lpstr>Normalization Review: Definition Review II</vt:lpstr>
      <vt:lpstr>Normalization Review: Normal Forms</vt:lpstr>
      <vt:lpstr>Normalization Review: Normalization</vt:lpstr>
      <vt:lpstr>The CUSTOMER Table</vt:lpstr>
      <vt:lpstr>The CUSTOMER Entity:  The Normalized Set of Tables</vt:lpstr>
      <vt:lpstr>Denormalization</vt:lpstr>
      <vt:lpstr>The CUSTOMER Entity:  The Denormalized Set of Tables</vt:lpstr>
      <vt:lpstr>Representing Weak Entities</vt:lpstr>
      <vt:lpstr>Representing Weak Entities Example</vt:lpstr>
      <vt:lpstr>Representing Relationships 1:1 Relationships</vt:lpstr>
      <vt:lpstr>Representing Relationships 1:1 Relationship Example</vt:lpstr>
      <vt:lpstr>Representing Relationships SQL for 1:1 Relationships</vt:lpstr>
      <vt:lpstr>Representing Relationships 1:N Relationships</vt:lpstr>
      <vt:lpstr>Representing Relationships 1:N Relationship Example</vt:lpstr>
      <vt:lpstr>Representing Relationships SQL for 1:N Relationships</vt:lpstr>
      <vt:lpstr>Representing Relationships N:M Relationships</vt:lpstr>
      <vt:lpstr>Representing Relationships N:M Relationship – Data Model</vt:lpstr>
      <vt:lpstr>Representing Relationships N:M Relationship – Database Design</vt:lpstr>
      <vt:lpstr>Representing Relationships SQL for N:M Relationships</vt:lpstr>
      <vt:lpstr>Representing Relationships Association Relationships</vt:lpstr>
      <vt:lpstr>Representing Relationships Supertype/Subtype Relationships</vt:lpstr>
      <vt:lpstr>Representing Relationships Recursive Relationships</vt:lpstr>
      <vt:lpstr>Representing Relationships Recursive Relationships—Examples</vt:lpstr>
      <vt:lpstr>Representing Relationships Recursive Relationships—Examples</vt:lpstr>
      <vt:lpstr>Representing Relationships 1:1 Recursive Relationship Examples</vt:lpstr>
      <vt:lpstr>Representing Relationships 1:N Recursive Relationship Example</vt:lpstr>
      <vt:lpstr>Representing Relationships N:M Recursive Relationship Example</vt:lpstr>
      <vt:lpstr>SQL for N:M Recursive Relationships</vt:lpstr>
      <vt:lpstr>Heather Sweeney Designs: Developing a Database Design</vt:lpstr>
      <vt:lpstr>Heather Sweeney Designs: Final Data Model</vt:lpstr>
      <vt:lpstr>Specifying Column Properties</vt:lpstr>
      <vt:lpstr>HSD Column Property Specifications SEMINAR</vt:lpstr>
      <vt:lpstr>HSD Column Property Specifications SEMINAR_CUSTOMER</vt:lpstr>
      <vt:lpstr>HSD Column Property Specifications CUSTOMER</vt:lpstr>
      <vt:lpstr>HSD Column Property Specifications CONTACT</vt:lpstr>
      <vt:lpstr>HSD Column Property Specifications INVOICE</vt:lpstr>
      <vt:lpstr>HSD Column Property Specifications LINE_ITEM</vt:lpstr>
      <vt:lpstr>HSD Column Property Specifications PRODUCT</vt:lpstr>
      <vt:lpstr>Heather Sweeney Designs: Database Design</vt:lpstr>
      <vt:lpstr>Heather Sweeney Designs: Database Design Schema</vt:lpstr>
      <vt:lpstr>Heather Sweeney Designs: Referential Integrity Constraints</vt:lpstr>
      <vt:lpstr>Heather Sweeney Designs: Referential Integrity Constraints</vt:lpstr>
      <vt:lpstr>Database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DBC-e07-Chapter-05-PPT</dc:title>
  <dc:creator>David J. Auer</dc:creator>
  <cp:lastModifiedBy>배재학</cp:lastModifiedBy>
  <cp:revision>295</cp:revision>
  <dcterms:created xsi:type="dcterms:W3CDTF">2010-07-09T15:43:24Z</dcterms:created>
  <dcterms:modified xsi:type="dcterms:W3CDTF">2024-05-19T17:26:16Z</dcterms:modified>
</cp:coreProperties>
</file>